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257" r:id="rId2"/>
    <p:sldId id="258" r:id="rId3"/>
    <p:sldId id="259" r:id="rId4"/>
    <p:sldId id="260" r:id="rId5"/>
    <p:sldId id="261" r:id="rId6"/>
    <p:sldId id="262" r:id="rId7"/>
    <p:sldId id="263" r:id="rId8"/>
    <p:sldId id="264" r:id="rId9"/>
    <p:sldId id="283" r:id="rId10"/>
    <p:sldId id="284" r:id="rId11"/>
    <p:sldId id="267" r:id="rId12"/>
    <p:sldId id="282" r:id="rId13"/>
    <p:sldId id="289" r:id="rId14"/>
    <p:sldId id="294" r:id="rId15"/>
    <p:sldId id="288" r:id="rId16"/>
    <p:sldId id="298" r:id="rId17"/>
    <p:sldId id="299" r:id="rId18"/>
    <p:sldId id="287" r:id="rId19"/>
    <p:sldId id="292" r:id="rId20"/>
    <p:sldId id="291" r:id="rId21"/>
    <p:sldId id="309" r:id="rId22"/>
    <p:sldId id="278" r:id="rId23"/>
    <p:sldId id="308" r:id="rId24"/>
  </p:sldIdLst>
  <p:sldSz cx="9144000" cy="6858000" type="screen4x3"/>
  <p:notesSz cx="7086600" cy="9024938"/>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1A8E"/>
    <a:srgbClr val="CB29D7"/>
    <a:srgbClr val="CCFF33"/>
    <a:srgbClr val="1C800E"/>
    <a:srgbClr val="642F04"/>
    <a:srgbClr val="2A4B74"/>
    <a:srgbClr val="1C324C"/>
    <a:srgbClr val="1B53A5"/>
    <a:srgbClr val="7116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3" autoAdjust="0"/>
    <p:restoredTop sz="94700" autoAdjust="0"/>
  </p:normalViewPr>
  <p:slideViewPr>
    <p:cSldViewPr snapToGrid="0">
      <p:cViewPr>
        <p:scale>
          <a:sx n="105" d="100"/>
          <a:sy n="105" d="100"/>
        </p:scale>
        <p:origin x="-348" y="-4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5124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14100" y="0"/>
            <a:ext cx="3070860" cy="451247"/>
          </a:xfrm>
          <a:prstGeom prst="rect">
            <a:avLst/>
          </a:prstGeom>
        </p:spPr>
        <p:txBody>
          <a:bodyPr vert="horz" lIns="91440" tIns="45720" rIns="91440" bIns="45720" rtlCol="0"/>
          <a:lstStyle>
            <a:lvl1pPr algn="r">
              <a:defRPr sz="1200"/>
            </a:lvl1pPr>
          </a:lstStyle>
          <a:p>
            <a:fld id="{2B09254D-7E95-4311-AB32-895579A8A590}" type="datetimeFigureOut">
              <a:rPr lang="en-US" smtClean="0"/>
              <a:t>7/23/2014</a:t>
            </a:fld>
            <a:endParaRPr lang="en-US"/>
          </a:p>
        </p:txBody>
      </p:sp>
      <p:sp>
        <p:nvSpPr>
          <p:cNvPr id="4" name="Footer Placeholder 3"/>
          <p:cNvSpPr>
            <a:spLocks noGrp="1"/>
          </p:cNvSpPr>
          <p:nvPr>
            <p:ph type="ftr" sz="quarter" idx="2"/>
          </p:nvPr>
        </p:nvSpPr>
        <p:spPr>
          <a:xfrm>
            <a:off x="0" y="8572125"/>
            <a:ext cx="3070860" cy="45124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14100" y="8572125"/>
            <a:ext cx="3070860" cy="451247"/>
          </a:xfrm>
          <a:prstGeom prst="rect">
            <a:avLst/>
          </a:prstGeom>
        </p:spPr>
        <p:txBody>
          <a:bodyPr vert="horz" lIns="91440" tIns="45720" rIns="91440" bIns="45720" rtlCol="0" anchor="b"/>
          <a:lstStyle>
            <a:lvl1pPr algn="r">
              <a:defRPr sz="1200"/>
            </a:lvl1pPr>
          </a:lstStyle>
          <a:p>
            <a:fld id="{4815DC4D-202A-4791-B10E-5A4EE006F28E}" type="slidenum">
              <a:rPr lang="en-US" smtClean="0"/>
              <a:t>‹#›</a:t>
            </a:fld>
            <a:endParaRPr lang="en-US"/>
          </a:p>
        </p:txBody>
      </p:sp>
    </p:spTree>
    <p:extLst>
      <p:ext uri="{BB962C8B-B14F-4D97-AF65-F5344CB8AC3E}">
        <p14:creationId xmlns:p14="http://schemas.microsoft.com/office/powerpoint/2010/main" val="27427876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51247"/>
          </a:xfrm>
          <a:prstGeom prst="rect">
            <a:avLst/>
          </a:prstGeom>
        </p:spPr>
        <p:txBody>
          <a:bodyPr vert="horz" lIns="91440" tIns="45720" rIns="91440" bIns="45720" rtlCol="0"/>
          <a:lstStyle>
            <a:lvl1pPr algn="l" fontAlgn="auto">
              <a:spcBef>
                <a:spcPts val="0"/>
              </a:spcBef>
              <a:spcAft>
                <a:spcPts val="0"/>
              </a:spcAft>
              <a:defRPr sz="1200" smtClean="0">
                <a:latin typeface="+mn-lt"/>
                <a:cs typeface="+mn-cs"/>
              </a:defRPr>
            </a:lvl1pPr>
          </a:lstStyle>
          <a:p>
            <a:pPr>
              <a:defRPr/>
            </a:pPr>
            <a:endParaRPr lang="en-US" dirty="0"/>
          </a:p>
        </p:txBody>
      </p:sp>
      <p:sp>
        <p:nvSpPr>
          <p:cNvPr id="3" name="Date Placeholder 2"/>
          <p:cNvSpPr>
            <a:spLocks noGrp="1"/>
          </p:cNvSpPr>
          <p:nvPr>
            <p:ph type="dt" idx="1"/>
          </p:nvPr>
        </p:nvSpPr>
        <p:spPr>
          <a:xfrm>
            <a:off x="4014100" y="0"/>
            <a:ext cx="3070860" cy="451247"/>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1E79DEF7-EAC2-4D74-BC7C-092589599EA9}" type="datetimeFigureOut">
              <a:rPr lang="en-US"/>
              <a:pPr>
                <a:defRPr/>
              </a:pPr>
              <a:t>7/23/2014</a:t>
            </a:fld>
            <a:endParaRPr lang="en-US" dirty="0"/>
          </a:p>
        </p:txBody>
      </p:sp>
      <p:sp>
        <p:nvSpPr>
          <p:cNvPr id="4" name="Slide Image Placeholder 3"/>
          <p:cNvSpPr>
            <a:spLocks noGrp="1" noRot="1" noChangeAspect="1"/>
          </p:cNvSpPr>
          <p:nvPr>
            <p:ph type="sldImg" idx="2"/>
          </p:nvPr>
        </p:nvSpPr>
        <p:spPr>
          <a:xfrm>
            <a:off x="1287463" y="676275"/>
            <a:ext cx="4511675" cy="338455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708660" y="4286846"/>
            <a:ext cx="5669280" cy="4061222"/>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572125"/>
            <a:ext cx="3070860" cy="451247"/>
          </a:xfrm>
          <a:prstGeom prst="rect">
            <a:avLst/>
          </a:prstGeom>
        </p:spPr>
        <p:txBody>
          <a:bodyPr vert="horz" lIns="91440" tIns="45720" rIns="91440" bIns="45720" rtlCol="0" anchor="b"/>
          <a:lstStyle>
            <a:lvl1pPr algn="l" fontAlgn="auto">
              <a:spcBef>
                <a:spcPts val="0"/>
              </a:spcBef>
              <a:spcAft>
                <a:spcPts val="0"/>
              </a:spcAft>
              <a:defRPr sz="1200" smtClean="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4014100" y="8572125"/>
            <a:ext cx="3070860" cy="451247"/>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ECBBF417-CACF-483D-9C3C-A184BD4E1CA8}" type="slidenum">
              <a:rPr lang="en-US"/>
              <a:pPr>
                <a:defRPr/>
              </a:pPr>
              <a:t>‹#›</a:t>
            </a:fld>
            <a:endParaRPr lang="en-US" dirty="0"/>
          </a:p>
        </p:txBody>
      </p:sp>
    </p:spTree>
    <p:extLst>
      <p:ext uri="{BB962C8B-B14F-4D97-AF65-F5344CB8AC3E}">
        <p14:creationId xmlns:p14="http://schemas.microsoft.com/office/powerpoint/2010/main" val="96376744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1287463" y="676275"/>
            <a:ext cx="4511675" cy="33845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smtClean="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A677D125-FF08-455E-8479-65FE388276CC}" type="slidenum">
              <a:rPr lang="en-US"/>
              <a:pPr fontAlgn="base">
                <a:spcBef>
                  <a:spcPct val="0"/>
                </a:spcBef>
                <a:spcAft>
                  <a:spcPct val="0"/>
                </a:spcAft>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1287463" y="676275"/>
            <a:ext cx="4511675" cy="33845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smtClean="0"/>
          </a:p>
        </p:txBody>
      </p:sp>
      <p:sp>
        <p:nvSpPr>
          <p:cNvPr id="29700"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US" dirty="0"/>
          </a:p>
        </p:txBody>
      </p:sp>
      <p:sp>
        <p:nvSpPr>
          <p:cNvPr id="29701"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29CC162-DA3F-417E-BC26-E305B08FED23}" type="datetime3">
              <a:rPr lang="en-US"/>
              <a:pPr fontAlgn="base">
                <a:spcBef>
                  <a:spcPct val="0"/>
                </a:spcBef>
                <a:spcAft>
                  <a:spcPct val="0"/>
                </a:spcAft>
              </a:pPr>
              <a:t>23 July 2014</a:t>
            </a:fld>
            <a:endParaRPr lang="en-US" dirty="0"/>
          </a:p>
        </p:txBody>
      </p:sp>
      <p:sp>
        <p:nvSpPr>
          <p:cNvPr id="29702"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US" dirty="0"/>
              <a:t>HP Confidential</a:t>
            </a:r>
          </a:p>
        </p:txBody>
      </p:sp>
      <p:sp>
        <p:nvSpPr>
          <p:cNvPr id="29703"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473AA1D-DB58-41E6-B7FD-E831CD97448E}" type="slidenum">
              <a:rPr lang="en-US"/>
              <a:pPr fontAlgn="base">
                <a:spcBef>
                  <a:spcPct val="0"/>
                </a:spcBef>
                <a:spcAft>
                  <a:spcPct val="0"/>
                </a:spcAft>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7463" y="676275"/>
            <a:ext cx="4511675" cy="3384550"/>
          </a:xfrm>
        </p:spPr>
      </p:sp>
      <p:sp>
        <p:nvSpPr>
          <p:cNvPr id="3" name="Notes Placeholder 2"/>
          <p:cNvSpPr>
            <a:spLocks noGrp="1"/>
          </p:cNvSpPr>
          <p:nvPr>
            <p:ph type="body" idx="1"/>
          </p:nvPr>
        </p:nvSpPr>
        <p:spPr/>
        <p:txBody>
          <a:bodyPr/>
          <a:lstStyle/>
          <a:p>
            <a:r>
              <a:rPr lang="en-US" dirty="0" smtClean="0">
                <a:effectLst/>
              </a:rPr>
              <a:t>We show that the entanglement dynamics for the pure state of a closed two-qubit system is part of a 10-dimensional complex linear differential equation defined on a supersphere, and the coefficients therein are completely determined by the system Hamiltonian. We apply the result to two physical examples of Josephson junction qubits and exchange Hamiltonians, deriving analytic solutions for the time evolution of entanglement. The Hamiltonian coefficients determine whether the entanglement is periodic. These results allow of investigating how to generate and manipulate entanglements efficiently, which are required by both quantum computation and quantum communication.</a:t>
            </a:r>
            <a:endParaRPr lang="en-US" dirty="0"/>
          </a:p>
        </p:txBody>
      </p:sp>
      <p:sp>
        <p:nvSpPr>
          <p:cNvPr id="4" name="Slide Number Placeholder 3"/>
          <p:cNvSpPr>
            <a:spLocks noGrp="1"/>
          </p:cNvSpPr>
          <p:nvPr>
            <p:ph type="sldNum" sz="quarter" idx="10"/>
          </p:nvPr>
        </p:nvSpPr>
        <p:spPr/>
        <p:txBody>
          <a:bodyPr/>
          <a:lstStyle/>
          <a:p>
            <a:pPr>
              <a:defRPr/>
            </a:pPr>
            <a:fld id="{ECBBF417-CACF-483D-9C3C-A184BD4E1CA8}" type="slidenum">
              <a:rPr lang="en-US" smtClean="0"/>
              <a:pPr>
                <a:defRPr/>
              </a:pPr>
              <a:t>19</a:t>
            </a:fld>
            <a:endParaRPr lang="en-US" dirty="0"/>
          </a:p>
        </p:txBody>
      </p:sp>
    </p:spTree>
    <p:extLst>
      <p:ext uri="{BB962C8B-B14F-4D97-AF65-F5344CB8AC3E}">
        <p14:creationId xmlns:p14="http://schemas.microsoft.com/office/powerpoint/2010/main" val="1719632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4DDB17B-5D40-46FD-BFEE-2C0C238AF6BF}" type="datetimeFigureOut">
              <a:rPr lang="en-US"/>
              <a:pPr>
                <a:defRPr/>
              </a:pPr>
              <a:t>7/23/2014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DF9D0AC-BFD8-491F-B840-4B9C3C725EB8}" type="slidenum">
              <a:rPr lang="en-US"/>
              <a:pPr>
                <a:defRPr/>
              </a:pPr>
              <a:t>‹#›</a:t>
            </a:fld>
            <a:endParaRPr lang="en-US" dirty="0"/>
          </a:p>
        </p:txBody>
      </p:sp>
    </p:spTree>
    <p:extLst>
      <p:ext uri="{BB962C8B-B14F-4D97-AF65-F5344CB8AC3E}">
        <p14:creationId xmlns:p14="http://schemas.microsoft.com/office/powerpoint/2010/main" val="1419956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06164F1-E3AA-44C5-8822-3EA08CA66A51}" type="datetimeFigureOut">
              <a:rPr lang="en-US"/>
              <a:pPr>
                <a:defRPr/>
              </a:pPr>
              <a:t>7/23/2014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9F3A68C-27E0-4F0F-9BEC-D5C99C9BCBE4}" type="slidenum">
              <a:rPr lang="en-US"/>
              <a:pPr>
                <a:defRPr/>
              </a:pPr>
              <a:t>‹#›</a:t>
            </a:fld>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53400" y="5867400"/>
            <a:ext cx="889000" cy="889000"/>
          </a:xfrm>
          <a:prstGeom prst="rect">
            <a:avLst/>
          </a:prstGeom>
        </p:spPr>
      </p:pic>
    </p:spTree>
    <p:extLst>
      <p:ext uri="{BB962C8B-B14F-4D97-AF65-F5344CB8AC3E}">
        <p14:creationId xmlns:p14="http://schemas.microsoft.com/office/powerpoint/2010/main" val="3813057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E2D5241-0472-4E83-B6BA-8FA2307AD4FB}" type="datetimeFigureOut">
              <a:rPr lang="en-US"/>
              <a:pPr>
                <a:defRPr/>
              </a:pPr>
              <a:t>7/23/2014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7448150-4253-42E3-A851-F2FA07C2ECD9}" type="slidenum">
              <a:rPr lang="en-US"/>
              <a:pPr>
                <a:defRPr/>
              </a:pPr>
              <a:t>‹#›</a:t>
            </a:fld>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53400" y="5867400"/>
            <a:ext cx="889000" cy="889000"/>
          </a:xfrm>
          <a:prstGeom prst="rect">
            <a:avLst/>
          </a:prstGeom>
        </p:spPr>
      </p:pic>
    </p:spTree>
    <p:extLst>
      <p:ext uri="{BB962C8B-B14F-4D97-AF65-F5344CB8AC3E}">
        <p14:creationId xmlns:p14="http://schemas.microsoft.com/office/powerpoint/2010/main" val="481050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Line Only">
    <p:spTree>
      <p:nvGrpSpPr>
        <p:cNvPr id="1" name=""/>
        <p:cNvGrpSpPr/>
        <p:nvPr/>
      </p:nvGrpSpPr>
      <p:grpSpPr>
        <a:xfrm>
          <a:off x="0" y="0"/>
          <a:ext cx="0" cy="0"/>
          <a:chOff x="0" y="0"/>
          <a:chExt cx="0" cy="0"/>
        </a:xfrm>
      </p:grpSpPr>
      <p:sp>
        <p:nvSpPr>
          <p:cNvPr id="3" name="Rectangle 2"/>
          <p:cNvSpPr/>
          <p:nvPr userDrawn="1"/>
        </p:nvSpPr>
        <p:spPr bwMode="white">
          <a:xfrm>
            <a:off x="0" y="0"/>
            <a:ext cx="9144000" cy="6858000"/>
          </a:xfrm>
          <a:prstGeom prst="rect">
            <a:avLst/>
          </a:prstGeom>
          <a:gradFill flip="none" rotWithShape="1">
            <a:gsLst>
              <a:gs pos="0">
                <a:schemeClr val="tx1"/>
              </a:gs>
              <a:gs pos="44000">
                <a:schemeClr val="tx1"/>
              </a:gs>
            </a:gsLst>
            <a:lin ang="63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TextBox 8"/>
          <p:cNvSpPr txBox="1">
            <a:spLocks noChangeArrowheads="1"/>
          </p:cNvSpPr>
          <p:nvPr userDrawn="1"/>
        </p:nvSpPr>
        <p:spPr bwMode="gray">
          <a:xfrm>
            <a:off x="249239" y="6407151"/>
            <a:ext cx="38417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DA2F4BC5-42F6-4479-B37E-287CFD9836B1}" type="slidenum">
              <a:rPr lang="en-US" sz="700">
                <a:solidFill>
                  <a:srgbClr val="7F7F7F"/>
                </a:solidFill>
                <a:latin typeface="Futura Bk"/>
              </a:rPr>
              <a:pPr/>
              <a:t>‹#›</a:t>
            </a:fld>
            <a:endParaRPr lang="en-US" sz="700" dirty="0">
              <a:solidFill>
                <a:srgbClr val="7F7F7F"/>
              </a:solidFill>
              <a:latin typeface="Futura Bk"/>
            </a:endParaRPr>
          </a:p>
        </p:txBody>
      </p:sp>
      <p:sp>
        <p:nvSpPr>
          <p:cNvPr id="9" name="Title 8"/>
          <p:cNvSpPr>
            <a:spLocks noGrp="1"/>
          </p:cNvSpPr>
          <p:nvPr>
            <p:ph type="title"/>
          </p:nvPr>
        </p:nvSpPr>
        <p:spPr>
          <a:xfrm>
            <a:off x="338328" y="207264"/>
            <a:ext cx="8375650" cy="671989"/>
          </a:xfrm>
        </p:spPr>
        <p:txBody>
          <a:bodyPr anchor="t">
            <a:noAutofit/>
          </a:bodyPr>
          <a:lstStyle>
            <a:lvl1pPr marL="0" marR="0" indent="0" algn="l" defTabSz="914400" rtl="0" eaLnBrk="1" fontAlgn="auto" latinLnBrk="0" hangingPunct="1">
              <a:lnSpc>
                <a:spcPts val="3100"/>
              </a:lnSpc>
              <a:spcBef>
                <a:spcPct val="0"/>
              </a:spcBef>
              <a:spcAft>
                <a:spcPts val="0"/>
              </a:spcAft>
              <a:buClrTx/>
              <a:buSzTx/>
              <a:buFontTx/>
              <a:buNone/>
              <a:tabLst/>
              <a:defRPr sz="3200" cap="small" baseline="0">
                <a:solidFill>
                  <a:schemeClr val="bg1"/>
                </a:solidFill>
                <a:latin typeface="Futura Bk" pitchFamily="34" charset="0"/>
              </a:defRPr>
            </a:lvl1pPr>
          </a:lstStyle>
          <a:p>
            <a:r>
              <a:rPr lang="en-US" dirty="0" smtClean="0"/>
              <a:t>Click to edit Master title style</a:t>
            </a:r>
            <a:endParaRPr lang="en-US" dirty="0"/>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53400" y="6115574"/>
            <a:ext cx="889000" cy="640826"/>
          </a:xfrm>
          <a:prstGeom prst="rect">
            <a:avLst/>
          </a:prstGeom>
        </p:spPr>
      </p:pic>
    </p:spTree>
    <p:extLst>
      <p:ext uri="{BB962C8B-B14F-4D97-AF65-F5344CB8AC3E}">
        <p14:creationId xmlns:p14="http://schemas.microsoft.com/office/powerpoint/2010/main" val="2450372826"/>
      </p:ext>
    </p:extLst>
  </p:cSld>
  <p:clrMapOvr>
    <a:masterClrMapping/>
  </p:clrMapOv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
        <p:nvSpPr>
          <p:cNvPr id="3" name="Rectangle 2"/>
          <p:cNvSpPr/>
          <p:nvPr userDrawn="1"/>
        </p:nvSpPr>
        <p:spPr bwMode="white">
          <a:xfrm>
            <a:off x="0" y="-4233"/>
            <a:ext cx="9144000" cy="6870700"/>
          </a:xfrm>
          <a:prstGeom prst="rect">
            <a:avLst/>
          </a:prstGeom>
          <a:gradFill flip="none" rotWithShape="1">
            <a:gsLst>
              <a:gs pos="13000">
                <a:srgbClr val="00B3DE"/>
              </a:gs>
              <a:gs pos="41000">
                <a:srgbClr val="0053FA"/>
              </a:gs>
              <a:gs pos="100000">
                <a:srgbClr val="121B2C"/>
              </a:gs>
            </a:gsLst>
            <a:lin ang="63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TextBox 7"/>
          <p:cNvSpPr txBox="1">
            <a:spLocks noChangeArrowheads="1"/>
          </p:cNvSpPr>
          <p:nvPr userDrawn="1"/>
        </p:nvSpPr>
        <p:spPr bwMode="gray">
          <a:xfrm>
            <a:off x="249239" y="6407151"/>
            <a:ext cx="38417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CEAADB1E-1027-4141-A969-485548A3FAAD}" type="slidenum">
              <a:rPr lang="en-US" sz="700">
                <a:solidFill>
                  <a:srgbClr val="376092"/>
                </a:solidFill>
                <a:latin typeface="Futura Bk"/>
              </a:rPr>
              <a:pPr/>
              <a:t>‹#›</a:t>
            </a:fld>
            <a:endParaRPr lang="en-US" sz="700" dirty="0">
              <a:solidFill>
                <a:srgbClr val="376092"/>
              </a:solidFill>
              <a:latin typeface="Futura Bk"/>
            </a:endParaRPr>
          </a:p>
        </p:txBody>
      </p:sp>
      <p:sp>
        <p:nvSpPr>
          <p:cNvPr id="5" name="Freeform 4"/>
          <p:cNvSpPr/>
          <p:nvPr userDrawn="1"/>
        </p:nvSpPr>
        <p:spPr>
          <a:xfrm>
            <a:off x="7967664" y="8467"/>
            <a:ext cx="1182687" cy="6858000"/>
          </a:xfrm>
          <a:custGeom>
            <a:avLst/>
            <a:gdLst>
              <a:gd name="connsiteX0" fmla="*/ 1169437 w 1181877"/>
              <a:gd name="connsiteY0" fmla="*/ 0 h 5144278"/>
              <a:gd name="connsiteX1" fmla="*/ 0 w 1181877"/>
              <a:gd name="connsiteY1" fmla="*/ 5144278 h 5144278"/>
              <a:gd name="connsiteX2" fmla="*/ 1181877 w 1181877"/>
              <a:gd name="connsiteY2" fmla="*/ 5144278 h 5144278"/>
              <a:gd name="connsiteX3" fmla="*/ 1169437 w 1181877"/>
              <a:gd name="connsiteY3" fmla="*/ 0 h 5144278"/>
            </a:gdLst>
            <a:ahLst/>
            <a:cxnLst>
              <a:cxn ang="0">
                <a:pos x="connsiteX0" y="connsiteY0"/>
              </a:cxn>
              <a:cxn ang="0">
                <a:pos x="connsiteX1" y="connsiteY1"/>
              </a:cxn>
              <a:cxn ang="0">
                <a:pos x="connsiteX2" y="connsiteY2"/>
              </a:cxn>
              <a:cxn ang="0">
                <a:pos x="connsiteX3" y="connsiteY3"/>
              </a:cxn>
            </a:cxnLst>
            <a:rect l="l" t="t" r="r" b="b"/>
            <a:pathLst>
              <a:path w="1181877" h="5144278">
                <a:moveTo>
                  <a:pt x="1169437" y="0"/>
                </a:moveTo>
                <a:lnTo>
                  <a:pt x="0" y="5144278"/>
                </a:lnTo>
                <a:lnTo>
                  <a:pt x="1181877" y="5144278"/>
                </a:lnTo>
                <a:cubicBezTo>
                  <a:pt x="1177730" y="3429519"/>
                  <a:pt x="1173584" y="1714759"/>
                  <a:pt x="1169437" y="0"/>
                </a:cubicBez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85000"/>
              </a:lnSpc>
              <a:spcBef>
                <a:spcPts val="0"/>
              </a:spcBef>
              <a:spcAft>
                <a:spcPts val="0"/>
              </a:spcAft>
              <a:defRPr/>
            </a:pPr>
            <a:endParaRPr lang="en-US" sz="2000" dirty="0">
              <a:solidFill>
                <a:prstClr val="white"/>
              </a:solidFill>
              <a:latin typeface="+mj-lt"/>
            </a:endParaRPr>
          </a:p>
        </p:txBody>
      </p:sp>
      <p:sp>
        <p:nvSpPr>
          <p:cNvPr id="12" name="Title 11"/>
          <p:cNvSpPr>
            <a:spLocks noGrp="1"/>
          </p:cNvSpPr>
          <p:nvPr>
            <p:ph type="title"/>
          </p:nvPr>
        </p:nvSpPr>
        <p:spPr>
          <a:xfrm>
            <a:off x="796065" y="2011680"/>
            <a:ext cx="7543800" cy="2328672"/>
          </a:xfrm>
        </p:spPr>
        <p:txBody>
          <a:bodyPr/>
          <a:lstStyle>
            <a:lvl1pPr algn="ctr">
              <a:lnSpc>
                <a:spcPts val="4000"/>
              </a:lnSpc>
              <a:defRPr sz="4000">
                <a:solidFill>
                  <a:schemeClr val="bg1"/>
                </a:solidFill>
                <a:latin typeface="+mj-lt"/>
              </a:defRPr>
            </a:lvl1pPr>
          </a:lstStyle>
          <a:p>
            <a:r>
              <a:rPr lang="en-US" smtClean="0"/>
              <a:t>Click to edit Master title style</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53400" y="5867400"/>
            <a:ext cx="889000" cy="889000"/>
          </a:xfrm>
          <a:prstGeom prst="rect">
            <a:avLst/>
          </a:prstGeom>
        </p:spPr>
      </p:pic>
    </p:spTree>
    <p:extLst>
      <p:ext uri="{BB962C8B-B14F-4D97-AF65-F5344CB8AC3E}">
        <p14:creationId xmlns:p14="http://schemas.microsoft.com/office/powerpoint/2010/main" val="228067934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73ADDF0-AAE3-4329-BB8F-30C068205324}" type="datetimeFigureOut">
              <a:rPr lang="en-US"/>
              <a:pPr>
                <a:defRPr/>
              </a:pPr>
              <a:t>7/23/2014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2D54282-6B0A-4A15-9E4F-03D9ADE866E0}" type="slidenum">
              <a:rPr lang="en-US"/>
              <a:pPr>
                <a:defRPr/>
              </a:pPr>
              <a:t>‹#›</a:t>
            </a:fld>
            <a:endParaRPr lang="en-US" dirty="0"/>
          </a:p>
        </p:txBody>
      </p:sp>
    </p:spTree>
    <p:extLst>
      <p:ext uri="{BB962C8B-B14F-4D97-AF65-F5344CB8AC3E}">
        <p14:creationId xmlns:p14="http://schemas.microsoft.com/office/powerpoint/2010/main" val="3183697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2A15C55-9483-482D-AD20-65DBF4C9460A}" type="datetimeFigureOut">
              <a:rPr lang="en-US"/>
              <a:pPr>
                <a:defRPr/>
              </a:pPr>
              <a:t>7/23/2014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FA5CCF6-EA93-4FD3-A407-D4156FE5AB63}" type="slidenum">
              <a:rPr lang="en-US"/>
              <a:pPr>
                <a:defRPr/>
              </a:pPr>
              <a:t>‹#›</a:t>
            </a:fld>
            <a:endParaRPr lang="en-US" dirty="0"/>
          </a:p>
        </p:txBody>
      </p:sp>
    </p:spTree>
    <p:extLst>
      <p:ext uri="{BB962C8B-B14F-4D97-AF65-F5344CB8AC3E}">
        <p14:creationId xmlns:p14="http://schemas.microsoft.com/office/powerpoint/2010/main" val="1522587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7E9762E-3EB8-41B4-B625-7ADBE3A952D3}" type="datetimeFigureOut">
              <a:rPr lang="en-US"/>
              <a:pPr>
                <a:defRPr/>
              </a:pPr>
              <a:t>7/23/2014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3B9FB70A-5CBF-4FD9-B295-6BEC7662FCD6}" type="slidenum">
              <a:rPr lang="en-US"/>
              <a:pPr>
                <a:defRPr/>
              </a:pPr>
              <a:t>‹#›</a:t>
            </a:fld>
            <a:endParaRPr lang="en-US" dirty="0"/>
          </a:p>
        </p:txBody>
      </p:sp>
    </p:spTree>
    <p:extLst>
      <p:ext uri="{BB962C8B-B14F-4D97-AF65-F5344CB8AC3E}">
        <p14:creationId xmlns:p14="http://schemas.microsoft.com/office/powerpoint/2010/main" val="3483881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2B6E215-B699-4AAE-92D5-A382FE62A056}" type="datetimeFigureOut">
              <a:rPr lang="en-US"/>
              <a:pPr>
                <a:defRPr/>
              </a:pPr>
              <a:t>7/23/2014</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422ADC29-39BF-4ED9-9915-45D5E5592A45}" type="slidenum">
              <a:rPr lang="en-US"/>
              <a:pPr>
                <a:defRPr/>
              </a:pPr>
              <a:t>‹#›</a:t>
            </a:fld>
            <a:endParaRPr lang="en-US" dirty="0"/>
          </a:p>
        </p:txBody>
      </p:sp>
    </p:spTree>
    <p:extLst>
      <p:ext uri="{BB962C8B-B14F-4D97-AF65-F5344CB8AC3E}">
        <p14:creationId xmlns:p14="http://schemas.microsoft.com/office/powerpoint/2010/main" val="4005560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79A60D0-B2B5-4F88-9C79-063CCBDD36C0}" type="datetimeFigureOut">
              <a:rPr lang="en-US"/>
              <a:pPr>
                <a:defRPr/>
              </a:pPr>
              <a:t>7/23/2014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4F8DE483-5984-4E03-8706-383A891BFEBF}" type="slidenum">
              <a:rPr lang="en-US"/>
              <a:pPr>
                <a:defRPr/>
              </a:pPr>
              <a:t>‹#›</a:t>
            </a:fld>
            <a:endParaRPr lang="en-US" dirty="0"/>
          </a:p>
        </p:txBody>
      </p:sp>
    </p:spTree>
    <p:extLst>
      <p:ext uri="{BB962C8B-B14F-4D97-AF65-F5344CB8AC3E}">
        <p14:creationId xmlns:p14="http://schemas.microsoft.com/office/powerpoint/2010/main" val="2123372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6CD7250-CA7D-4D21-9C33-B461B83460AA}" type="datetimeFigureOut">
              <a:rPr lang="en-US"/>
              <a:pPr>
                <a:defRPr/>
              </a:pPr>
              <a:t>7/23/2014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9A93E240-391C-419D-850D-E4721B1078F0}" type="slidenum">
              <a:rPr lang="en-US"/>
              <a:pPr>
                <a:defRPr/>
              </a:pPr>
              <a:t>‹#›</a:t>
            </a:fld>
            <a:endParaRPr lang="en-US" dirty="0"/>
          </a:p>
        </p:txBody>
      </p:sp>
    </p:spTree>
    <p:extLst>
      <p:ext uri="{BB962C8B-B14F-4D97-AF65-F5344CB8AC3E}">
        <p14:creationId xmlns:p14="http://schemas.microsoft.com/office/powerpoint/2010/main" val="249353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2E2613D-66F4-4BA0-BE4C-928AAAD3287B}" type="datetimeFigureOut">
              <a:rPr lang="en-US"/>
              <a:pPr>
                <a:defRPr/>
              </a:pPr>
              <a:t>7/23/2014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3A99294C-C293-444D-89E2-E9B4EE9E39DE}" type="slidenum">
              <a:rPr lang="en-US"/>
              <a:pPr>
                <a:defRPr/>
              </a:pPr>
              <a:t>‹#›</a:t>
            </a:fld>
            <a:endParaRPr lang="en-US" dirty="0"/>
          </a:p>
        </p:txBody>
      </p:sp>
    </p:spTree>
    <p:extLst>
      <p:ext uri="{BB962C8B-B14F-4D97-AF65-F5344CB8AC3E}">
        <p14:creationId xmlns:p14="http://schemas.microsoft.com/office/powerpoint/2010/main" val="1473380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E657F83-8447-4C7F-B996-E49061C5A779}" type="datetimeFigureOut">
              <a:rPr lang="en-US"/>
              <a:pPr>
                <a:defRPr/>
              </a:pPr>
              <a:t>7/23/2014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F1987AAB-4F7A-4E8F-9A94-93BF57300E55}" type="slidenum">
              <a:rPr lang="en-US"/>
              <a:pPr>
                <a:defRPr/>
              </a:pPr>
              <a:t>‹#›</a:t>
            </a:fld>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53400" y="5867400"/>
            <a:ext cx="889000" cy="889000"/>
          </a:xfrm>
          <a:prstGeom prst="rect">
            <a:avLst/>
          </a:prstGeom>
        </p:spPr>
      </p:pic>
    </p:spTree>
    <p:extLst>
      <p:ext uri="{BB962C8B-B14F-4D97-AF65-F5344CB8AC3E}">
        <p14:creationId xmlns:p14="http://schemas.microsoft.com/office/powerpoint/2010/main" val="458626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516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457200" y="1600201"/>
            <a:ext cx="82296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1"/>
            <a:ext cx="2133600" cy="366183"/>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42F37748-7C1C-430A-93C8-9B32586C8DE0}" type="datetimeFigureOut">
              <a:rPr lang="en-US"/>
              <a:pPr>
                <a:defRPr/>
              </a:pPr>
              <a:t>7/23/2014</a:t>
            </a:fld>
            <a:endParaRPr lang="en-US" dirty="0"/>
          </a:p>
        </p:txBody>
      </p:sp>
      <p:sp>
        <p:nvSpPr>
          <p:cNvPr id="5" name="Footer Placeholder 4"/>
          <p:cNvSpPr>
            <a:spLocks noGrp="1"/>
          </p:cNvSpPr>
          <p:nvPr>
            <p:ph type="ftr" sz="quarter" idx="3"/>
          </p:nvPr>
        </p:nvSpPr>
        <p:spPr>
          <a:xfrm>
            <a:off x="3124200" y="6356351"/>
            <a:ext cx="2895600" cy="366183"/>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1"/>
            <a:ext cx="2133600" cy="366183"/>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AE0A504A-2230-4BE2-8755-34AF2D9B4832}"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txStyles>
    <p:titleStyle>
      <a:lvl1pPr algn="ctr" rtl="0" fontAlgn="base">
        <a:spcBef>
          <a:spcPct val="0"/>
        </a:spcBef>
        <a:spcAft>
          <a:spcPct val="0"/>
        </a:spcAft>
        <a:defRPr sz="4400" kern="1200">
          <a:solidFill>
            <a:schemeClr val="bg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2.xml"/><Relationship Id="rId6" Type="http://schemas.openxmlformats.org/officeDocument/2006/relationships/image" Target="../media/image49.png"/><Relationship Id="rId11" Type="http://schemas.openxmlformats.org/officeDocument/2006/relationships/image" Target="../media/image54.jpeg"/><Relationship Id="rId5" Type="http://schemas.openxmlformats.org/officeDocument/2006/relationships/image" Target="../media/image48.pn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jpe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image" Target="../media/image59.png"/><Relationship Id="rId16" Type="http://schemas.openxmlformats.org/officeDocument/2006/relationships/image" Target="../media/image73.png"/><Relationship Id="rId1" Type="http://schemas.openxmlformats.org/officeDocument/2006/relationships/slideLayout" Target="../slideLayouts/slideLayout1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jpeg"/><Relationship Id="rId15" Type="http://schemas.openxmlformats.org/officeDocument/2006/relationships/image" Target="../media/image72.png"/><Relationship Id="rId10" Type="http://schemas.openxmlformats.org/officeDocument/2006/relationships/image" Target="../media/image67.png"/><Relationship Id="rId4" Type="http://schemas.openxmlformats.org/officeDocument/2006/relationships/image" Target="../media/image61.jpeg"/><Relationship Id="rId9" Type="http://schemas.openxmlformats.org/officeDocument/2006/relationships/image" Target="../media/image66.png"/><Relationship Id="rId14" Type="http://schemas.openxmlformats.org/officeDocument/2006/relationships/image" Target="../media/image71.png"/></Relationships>
</file>

<file path=ppt/slides/_rels/slide1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4.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png"/><Relationship Id="rId7" Type="http://schemas.openxmlformats.org/officeDocument/2006/relationships/image" Target="../media/image83.jpeg"/><Relationship Id="rId2" Type="http://schemas.openxmlformats.org/officeDocument/2006/relationships/image" Target="../media/image78.png"/><Relationship Id="rId1" Type="http://schemas.openxmlformats.org/officeDocument/2006/relationships/slideLayout" Target="../slideLayouts/slideLayout12.xml"/><Relationship Id="rId6" Type="http://schemas.openxmlformats.org/officeDocument/2006/relationships/image" Target="../media/image82.jpe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1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6.xml.rels><?xml version="1.0" encoding="UTF-8" standalone="yes"?>
<Relationships xmlns="http://schemas.openxmlformats.org/package/2006/relationships"><Relationship Id="rId8" Type="http://schemas.openxmlformats.org/officeDocument/2006/relationships/image" Target="../media/image98.jpg"/><Relationship Id="rId3" Type="http://schemas.openxmlformats.org/officeDocument/2006/relationships/image" Target="../media/image93.png"/><Relationship Id="rId7" Type="http://schemas.openxmlformats.org/officeDocument/2006/relationships/image" Target="../media/image97.jpeg"/><Relationship Id="rId2" Type="http://schemas.openxmlformats.org/officeDocument/2006/relationships/image" Target="../media/image92.png"/><Relationship Id="rId1" Type="http://schemas.openxmlformats.org/officeDocument/2006/relationships/slideLayout" Target="../slideLayouts/slideLayout1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png"/></Relationships>
</file>

<file path=ppt/slides/_rels/slide17.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107.jpeg"/><Relationship Id="rId3" Type="http://schemas.openxmlformats.org/officeDocument/2006/relationships/image" Target="../media/image100.png"/><Relationship Id="rId7" Type="http://schemas.openxmlformats.org/officeDocument/2006/relationships/image" Target="../media/image92.png"/><Relationship Id="rId12" Type="http://schemas.openxmlformats.org/officeDocument/2006/relationships/image" Target="../media/image106.jpeg"/><Relationship Id="rId2" Type="http://schemas.openxmlformats.org/officeDocument/2006/relationships/image" Target="../media/image99.png"/><Relationship Id="rId1" Type="http://schemas.openxmlformats.org/officeDocument/2006/relationships/slideLayout" Target="../slideLayouts/slideLayout12.xml"/><Relationship Id="rId6" Type="http://schemas.openxmlformats.org/officeDocument/2006/relationships/image" Target="../media/image103.jpeg"/><Relationship Id="rId11" Type="http://schemas.openxmlformats.org/officeDocument/2006/relationships/image" Target="../media/image105.jpeg"/><Relationship Id="rId5" Type="http://schemas.openxmlformats.org/officeDocument/2006/relationships/image" Target="../media/image102.png"/><Relationship Id="rId10" Type="http://schemas.openxmlformats.org/officeDocument/2006/relationships/image" Target="../media/image104.png"/><Relationship Id="rId4" Type="http://schemas.openxmlformats.org/officeDocument/2006/relationships/image" Target="../media/image101.png"/><Relationship Id="rId9" Type="http://schemas.openxmlformats.org/officeDocument/2006/relationships/image" Target="../media/image94.png"/><Relationship Id="rId14" Type="http://schemas.openxmlformats.org/officeDocument/2006/relationships/image" Target="../media/image108.jpeg"/></Relationships>
</file>

<file path=ppt/slides/_rels/slide1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19.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113.png"/><Relationship Id="rId7" Type="http://schemas.openxmlformats.org/officeDocument/2006/relationships/image" Target="../media/image117.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6.jpeg"/><Relationship Id="rId5" Type="http://schemas.openxmlformats.org/officeDocument/2006/relationships/image" Target="../media/image115.jpe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21.jpeg"/><Relationship Id="rId7" Type="http://schemas.openxmlformats.org/officeDocument/2006/relationships/image" Target="../media/image124.jpeg"/><Relationship Id="rId2" Type="http://schemas.openxmlformats.org/officeDocument/2006/relationships/image" Target="../media/image113.png"/><Relationship Id="rId1" Type="http://schemas.openxmlformats.org/officeDocument/2006/relationships/slideLayout" Target="../slideLayouts/slideLayout12.xml"/><Relationship Id="rId6" Type="http://schemas.openxmlformats.org/officeDocument/2006/relationships/image" Target="../media/image123.jpg"/><Relationship Id="rId5" Type="http://schemas.openxmlformats.org/officeDocument/2006/relationships/image" Target="../media/image114.png"/><Relationship Id="rId4" Type="http://schemas.openxmlformats.org/officeDocument/2006/relationships/image" Target="../media/image122.png"/></Relationships>
</file>

<file path=ppt/slides/_rels/slide21.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31.jpg"/><Relationship Id="rId2" Type="http://schemas.openxmlformats.org/officeDocument/2006/relationships/image" Target="../media/image126.png"/><Relationship Id="rId1" Type="http://schemas.openxmlformats.org/officeDocument/2006/relationships/slideLayout" Target="../slideLayouts/slideLayout1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8.pn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jpeg"/><Relationship Id="rId7"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7.jpe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9.jpeg"/><Relationship Id="rId7" Type="http://schemas.openxmlformats.org/officeDocument/2006/relationships/image" Target="../media/image33.gif"/><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3" descr="Trends Graphic.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11" descr="5 forces rotating base with circles.jpg"/>
          <p:cNvPicPr>
            <a:picLocks/>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75239" y="3429000"/>
            <a:ext cx="3290887" cy="329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36" descr="Purple-Shards.png"/>
          <p:cNvPicPr>
            <a:picLocks noChangeAspect="1"/>
          </p:cNvPicPr>
          <p:nvPr/>
        </p:nvPicPr>
        <p:blipFill>
          <a:blip r:embed="rId5" cstate="screen">
            <a:extLst>
              <a:ext uri="{28A0092B-C50C-407E-A947-70E740481C1C}">
                <a14:useLocalDpi xmlns:a14="http://schemas.microsoft.com/office/drawing/2010/main"/>
              </a:ext>
            </a:extLst>
          </a:blip>
          <a:srcRect t="5994" r="20589"/>
          <a:stretch>
            <a:fillRect/>
          </a:stretch>
        </p:blipFill>
        <p:spPr bwMode="auto">
          <a:xfrm>
            <a:off x="6207125" y="1615017"/>
            <a:ext cx="10287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Freeform 33"/>
          <p:cNvSpPr/>
          <p:nvPr/>
        </p:nvSpPr>
        <p:spPr>
          <a:xfrm>
            <a:off x="8086090" y="2316227"/>
            <a:ext cx="1051560" cy="4535424"/>
          </a:xfrm>
          <a:custGeom>
            <a:avLst/>
            <a:gdLst>
              <a:gd name="connsiteX0" fmla="*/ 1241503 w 1241503"/>
              <a:gd name="connsiteY0" fmla="*/ 0 h 6846849"/>
              <a:gd name="connsiteX1" fmla="*/ 0 w 1241503"/>
              <a:gd name="connsiteY1" fmla="*/ 6846849 h 6846849"/>
              <a:gd name="connsiteX2" fmla="*/ 1241503 w 1241503"/>
              <a:gd name="connsiteY2" fmla="*/ 6846849 h 6846849"/>
              <a:gd name="connsiteX3" fmla="*/ 1241503 w 1241503"/>
              <a:gd name="connsiteY3" fmla="*/ 0 h 6846849"/>
            </a:gdLst>
            <a:ahLst/>
            <a:cxnLst>
              <a:cxn ang="0">
                <a:pos x="connsiteX0" y="connsiteY0"/>
              </a:cxn>
              <a:cxn ang="0">
                <a:pos x="connsiteX1" y="connsiteY1"/>
              </a:cxn>
              <a:cxn ang="0">
                <a:pos x="connsiteX2" y="connsiteY2"/>
              </a:cxn>
              <a:cxn ang="0">
                <a:pos x="connsiteX3" y="connsiteY3"/>
              </a:cxn>
            </a:cxnLst>
            <a:rect l="l" t="t" r="r" b="b"/>
            <a:pathLst>
              <a:path w="1241503" h="6846849">
                <a:moveTo>
                  <a:pt x="1241503" y="0"/>
                </a:moveTo>
                <a:lnTo>
                  <a:pt x="0" y="6846849"/>
                </a:lnTo>
                <a:lnTo>
                  <a:pt x="1241503" y="6846849"/>
                </a:lnTo>
                <a:lnTo>
                  <a:pt x="1241503" y="0"/>
                </a:lnTo>
                <a:close/>
              </a:path>
            </a:pathLst>
          </a:custGeom>
          <a:gradFill flip="none" rotWithShape="1">
            <a:gsLst>
              <a:gs pos="85000">
                <a:srgbClr val="00104D">
                  <a:alpha val="90000"/>
                </a:srgbClr>
              </a:gs>
              <a:gs pos="15000">
                <a:srgbClr val="1E89C5">
                  <a:alpha val="90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128" name="Picture 35" descr="Purple-Shards.png"/>
          <p:cNvPicPr>
            <a:picLocks noChangeAspect="1"/>
          </p:cNvPicPr>
          <p:nvPr/>
        </p:nvPicPr>
        <p:blipFill>
          <a:blip r:embed="rId5" cstate="screen">
            <a:extLst>
              <a:ext uri="{28A0092B-C50C-407E-A947-70E740481C1C}">
                <a14:useLocalDpi xmlns:a14="http://schemas.microsoft.com/office/drawing/2010/main"/>
              </a:ext>
            </a:extLst>
          </a:blip>
          <a:srcRect b="20370"/>
          <a:stretch>
            <a:fillRect/>
          </a:stretch>
        </p:blipFill>
        <p:spPr bwMode="auto">
          <a:xfrm>
            <a:off x="3068639" y="3172885"/>
            <a:ext cx="2219325" cy="3685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36" descr="Purple-Shards.png"/>
          <p:cNvPicPr>
            <a:picLocks noChangeAspect="1"/>
          </p:cNvPicPr>
          <p:nvPr/>
        </p:nvPicPr>
        <p:blipFill>
          <a:blip r:embed="rId5" cstate="screen">
            <a:extLst>
              <a:ext uri="{28A0092B-C50C-407E-A947-70E740481C1C}">
                <a14:useLocalDpi xmlns:a14="http://schemas.microsoft.com/office/drawing/2010/main"/>
              </a:ext>
            </a:extLst>
          </a:blip>
          <a:srcRect t="5994" r="20589"/>
          <a:stretch>
            <a:fillRect/>
          </a:stretch>
        </p:blipFill>
        <p:spPr bwMode="auto">
          <a:xfrm>
            <a:off x="8115300" y="0"/>
            <a:ext cx="10287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reeform 11"/>
          <p:cNvSpPr/>
          <p:nvPr/>
        </p:nvSpPr>
        <p:spPr>
          <a:xfrm>
            <a:off x="0" y="0"/>
            <a:ext cx="5683170" cy="6858000"/>
          </a:xfrm>
          <a:custGeom>
            <a:avLst/>
            <a:gdLst>
              <a:gd name="connsiteX0" fmla="*/ 0 w 5683170"/>
              <a:gd name="connsiteY0" fmla="*/ 0 h 6858000"/>
              <a:gd name="connsiteX1" fmla="*/ 5683170 w 5683170"/>
              <a:gd name="connsiteY1" fmla="*/ 0 h 6858000"/>
              <a:gd name="connsiteX2" fmla="*/ 5683170 w 5683170"/>
              <a:gd name="connsiteY2" fmla="*/ 6858000 h 6858000"/>
              <a:gd name="connsiteX3" fmla="*/ 0 w 5683170"/>
              <a:gd name="connsiteY3" fmla="*/ 6858000 h 6858000"/>
              <a:gd name="connsiteX4" fmla="*/ 0 w 5683170"/>
              <a:gd name="connsiteY4" fmla="*/ 0 h 6858000"/>
              <a:gd name="connsiteX0" fmla="*/ 0 w 5683170"/>
              <a:gd name="connsiteY0" fmla="*/ 0 h 6858000"/>
              <a:gd name="connsiteX1" fmla="*/ 5683170 w 5683170"/>
              <a:gd name="connsiteY1" fmla="*/ 0 h 6858000"/>
              <a:gd name="connsiteX2" fmla="*/ 4166886 w 5683170"/>
              <a:gd name="connsiteY2" fmla="*/ 6858000 h 6858000"/>
              <a:gd name="connsiteX3" fmla="*/ 0 w 5683170"/>
              <a:gd name="connsiteY3" fmla="*/ 6858000 h 6858000"/>
              <a:gd name="connsiteX4" fmla="*/ 0 w 5683170"/>
              <a:gd name="connsiteY4" fmla="*/ 0 h 6858000"/>
              <a:gd name="connsiteX0" fmla="*/ 0 w 5683170"/>
              <a:gd name="connsiteY0" fmla="*/ 0 h 6858000"/>
              <a:gd name="connsiteX1" fmla="*/ 5683170 w 5683170"/>
              <a:gd name="connsiteY1" fmla="*/ 0 h 6858000"/>
              <a:gd name="connsiteX2" fmla="*/ 4070294 w 5683170"/>
              <a:gd name="connsiteY2" fmla="*/ 6858000 h 6858000"/>
              <a:gd name="connsiteX3" fmla="*/ 0 w 5683170"/>
              <a:gd name="connsiteY3" fmla="*/ 6858000 h 6858000"/>
              <a:gd name="connsiteX4" fmla="*/ 0 w 5683170"/>
              <a:gd name="connsiteY4" fmla="*/ 0 h 6858000"/>
              <a:gd name="connsiteX0" fmla="*/ 0 w 5683170"/>
              <a:gd name="connsiteY0" fmla="*/ 0 h 6858000"/>
              <a:gd name="connsiteX1" fmla="*/ 5683170 w 5683170"/>
              <a:gd name="connsiteY1" fmla="*/ 0 h 6858000"/>
              <a:gd name="connsiteX2" fmla="*/ 4093570 w 5683170"/>
              <a:gd name="connsiteY2" fmla="*/ 6858000 h 6858000"/>
              <a:gd name="connsiteX3" fmla="*/ 0 w 5683170"/>
              <a:gd name="connsiteY3" fmla="*/ 6858000 h 6858000"/>
              <a:gd name="connsiteX4" fmla="*/ 0 w 5683170"/>
              <a:gd name="connsiteY4" fmla="*/ 0 h 6858000"/>
              <a:gd name="connsiteX0" fmla="*/ 0 w 5683170"/>
              <a:gd name="connsiteY0" fmla="*/ 0 h 6858000"/>
              <a:gd name="connsiteX1" fmla="*/ 5683170 w 5683170"/>
              <a:gd name="connsiteY1" fmla="*/ 0 h 6858000"/>
              <a:gd name="connsiteX2" fmla="*/ 4103095 w 5683170"/>
              <a:gd name="connsiteY2" fmla="*/ 6858000 h 6858000"/>
              <a:gd name="connsiteX3" fmla="*/ 0 w 5683170"/>
              <a:gd name="connsiteY3" fmla="*/ 6858000 h 6858000"/>
              <a:gd name="connsiteX4" fmla="*/ 0 w 5683170"/>
              <a:gd name="connsiteY4" fmla="*/ 0 h 6858000"/>
              <a:gd name="connsiteX0" fmla="*/ 0 w 5683170"/>
              <a:gd name="connsiteY0" fmla="*/ 0 h 6858000"/>
              <a:gd name="connsiteX1" fmla="*/ 5683170 w 5683170"/>
              <a:gd name="connsiteY1" fmla="*/ 0 h 6858000"/>
              <a:gd name="connsiteX2" fmla="*/ 4093316 w 5683170"/>
              <a:gd name="connsiteY2" fmla="*/ 6858000 h 6858000"/>
              <a:gd name="connsiteX3" fmla="*/ 0 w 5683170"/>
              <a:gd name="connsiteY3" fmla="*/ 6858000 h 6858000"/>
              <a:gd name="connsiteX4" fmla="*/ 0 w 5683170"/>
              <a:gd name="connsiteY4" fmla="*/ 0 h 6858000"/>
              <a:gd name="connsiteX0" fmla="*/ 0 w 5683170"/>
              <a:gd name="connsiteY0" fmla="*/ 0 h 6858000"/>
              <a:gd name="connsiteX1" fmla="*/ 5683170 w 5683170"/>
              <a:gd name="connsiteY1" fmla="*/ 0 h 6858000"/>
              <a:gd name="connsiteX2" fmla="*/ 4100651 w 5683170"/>
              <a:gd name="connsiteY2" fmla="*/ 6858000 h 6858000"/>
              <a:gd name="connsiteX3" fmla="*/ 0 w 5683170"/>
              <a:gd name="connsiteY3" fmla="*/ 6858000 h 6858000"/>
              <a:gd name="connsiteX4" fmla="*/ 0 w 568317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3170" h="6858000">
                <a:moveTo>
                  <a:pt x="0" y="0"/>
                </a:moveTo>
                <a:lnTo>
                  <a:pt x="5683170" y="0"/>
                </a:lnTo>
                <a:lnTo>
                  <a:pt x="4100651" y="6858000"/>
                </a:lnTo>
                <a:lnTo>
                  <a:pt x="0" y="6858000"/>
                </a:lnTo>
                <a:lnTo>
                  <a:pt x="0" y="0"/>
                </a:lnTo>
                <a:close/>
              </a:path>
            </a:pathLst>
          </a:custGeom>
          <a:gradFill flip="none" rotWithShape="1">
            <a:gsLst>
              <a:gs pos="85000">
                <a:srgbClr val="00104D">
                  <a:alpha val="90000"/>
                </a:srgbClr>
              </a:gs>
              <a:gs pos="15000">
                <a:srgbClr val="1E89C5">
                  <a:alpha val="90000"/>
                </a:srgb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de-DE" sz="2000" dirty="0">
              <a:latin typeface="Futura Bk" pitchFamily="34" charset="0"/>
            </a:endParaRPr>
          </a:p>
          <a:p>
            <a:pPr fontAlgn="auto">
              <a:spcBef>
                <a:spcPts val="0"/>
              </a:spcBef>
              <a:spcAft>
                <a:spcPts val="0"/>
              </a:spcAft>
              <a:defRPr/>
            </a:pPr>
            <a:endParaRPr lang="de-DE" sz="2000" dirty="0">
              <a:latin typeface="Futura Bk" pitchFamily="34" charset="0"/>
            </a:endParaRPr>
          </a:p>
          <a:p>
            <a:pPr fontAlgn="auto">
              <a:spcBef>
                <a:spcPts val="0"/>
              </a:spcBef>
              <a:spcAft>
                <a:spcPts val="0"/>
              </a:spcAft>
              <a:defRPr/>
            </a:pPr>
            <a:endParaRPr lang="de-DE" sz="2000" dirty="0">
              <a:latin typeface="Futura Bk" pitchFamily="34" charset="0"/>
            </a:endParaRPr>
          </a:p>
          <a:p>
            <a:pPr fontAlgn="auto">
              <a:spcBef>
                <a:spcPts val="0"/>
              </a:spcBef>
              <a:spcAft>
                <a:spcPts val="0"/>
              </a:spcAft>
              <a:defRPr/>
            </a:pPr>
            <a:endParaRPr lang="de-DE" sz="2000" dirty="0">
              <a:latin typeface="Futura Bk" pitchFamily="34" charset="0"/>
            </a:endParaRPr>
          </a:p>
          <a:p>
            <a:pPr fontAlgn="auto">
              <a:spcBef>
                <a:spcPts val="0"/>
              </a:spcBef>
              <a:spcAft>
                <a:spcPts val="0"/>
              </a:spcAft>
              <a:defRPr/>
            </a:pPr>
            <a:endParaRPr lang="de-DE" sz="2000" dirty="0">
              <a:latin typeface="Futura Bk" pitchFamily="34" charset="0"/>
            </a:endParaRPr>
          </a:p>
          <a:p>
            <a:pPr fontAlgn="auto">
              <a:spcBef>
                <a:spcPts val="0"/>
              </a:spcBef>
              <a:spcAft>
                <a:spcPts val="0"/>
              </a:spcAft>
              <a:defRPr/>
            </a:pPr>
            <a:endParaRPr lang="de-DE" sz="2000" dirty="0">
              <a:latin typeface="Futura Bk" pitchFamily="34" charset="0"/>
            </a:endParaRPr>
          </a:p>
          <a:p>
            <a:pPr fontAlgn="auto">
              <a:spcBef>
                <a:spcPts val="0"/>
              </a:spcBef>
              <a:spcAft>
                <a:spcPts val="0"/>
              </a:spcAft>
              <a:defRPr/>
            </a:pPr>
            <a:endParaRPr lang="de-DE" sz="2000" dirty="0">
              <a:latin typeface="Futura Bk" pitchFamily="34" charset="0"/>
            </a:endParaRPr>
          </a:p>
          <a:p>
            <a:pPr fontAlgn="auto">
              <a:spcBef>
                <a:spcPts val="0"/>
              </a:spcBef>
              <a:spcAft>
                <a:spcPts val="0"/>
              </a:spcAft>
              <a:defRPr/>
            </a:pPr>
            <a:endParaRPr lang="de-DE" sz="2000" dirty="0">
              <a:latin typeface="Futura Bk" pitchFamily="34" charset="0"/>
            </a:endParaRPr>
          </a:p>
          <a:p>
            <a:pPr fontAlgn="auto">
              <a:spcBef>
                <a:spcPts val="0"/>
              </a:spcBef>
              <a:spcAft>
                <a:spcPts val="0"/>
              </a:spcAft>
              <a:defRPr/>
            </a:pPr>
            <a:r>
              <a:rPr lang="de-DE" sz="2000" dirty="0" smtClean="0">
                <a:latin typeface="Futura Bk" pitchFamily="34" charset="0"/>
              </a:rPr>
              <a:t>   </a:t>
            </a:r>
            <a:endParaRPr lang="en-US" sz="2000" dirty="0">
              <a:solidFill>
                <a:prstClr val="white"/>
              </a:solidFill>
              <a:latin typeface="+mj-lt"/>
            </a:endParaRPr>
          </a:p>
        </p:txBody>
      </p:sp>
      <p:sp>
        <p:nvSpPr>
          <p:cNvPr id="75788" name="Title 16"/>
          <p:cNvSpPr>
            <a:spLocks/>
          </p:cNvSpPr>
          <p:nvPr/>
        </p:nvSpPr>
        <p:spPr bwMode="black">
          <a:xfrm>
            <a:off x="315914" y="596900"/>
            <a:ext cx="8050212" cy="2036233"/>
          </a:xfrm>
          <a:prstGeom prst="rect">
            <a:avLst/>
          </a:prstGeom>
          <a:noFill/>
          <a:ln w="9525">
            <a:noFill/>
            <a:miter lim="800000"/>
            <a:headEnd/>
            <a:tailEnd/>
          </a:ln>
          <a:effectLst>
            <a:outerShdw blurRad="50800" dist="38100" dir="2700000" algn="tl" rotWithShape="0">
              <a:prstClr val="black">
                <a:alpha val="40000"/>
              </a:prstClr>
            </a:outerShdw>
          </a:effectLst>
        </p:spPr>
        <p:txBody>
          <a:bodyPr anchor="b"/>
          <a:lstStyle/>
          <a:p>
            <a:pPr fontAlgn="auto">
              <a:lnSpc>
                <a:spcPct val="85000"/>
              </a:lnSpc>
              <a:spcBef>
                <a:spcPts val="1200"/>
              </a:spcBef>
              <a:spcAft>
                <a:spcPts val="0"/>
              </a:spcAft>
              <a:defRPr/>
            </a:pPr>
            <a:r>
              <a:rPr lang="en-US" sz="4400" dirty="0" smtClean="0">
                <a:solidFill>
                  <a:prstClr val="white"/>
                </a:solidFill>
              </a:rPr>
              <a:t>Bits, Atoms,</a:t>
            </a:r>
            <a:r>
              <a:rPr lang="en-US" sz="4400" dirty="0" smtClean="0">
                <a:solidFill>
                  <a:schemeClr val="bg1"/>
                </a:solidFill>
              </a:rPr>
              <a:t> Cells, Gears &amp; Joules</a:t>
            </a:r>
          </a:p>
          <a:p>
            <a:pPr fontAlgn="auto">
              <a:lnSpc>
                <a:spcPct val="85000"/>
              </a:lnSpc>
              <a:spcBef>
                <a:spcPts val="1200"/>
              </a:spcBef>
              <a:spcAft>
                <a:spcPts val="0"/>
              </a:spcAft>
              <a:defRPr/>
            </a:pPr>
            <a:r>
              <a:rPr lang="en-US" sz="3200" dirty="0">
                <a:solidFill>
                  <a:schemeClr val="bg1"/>
                </a:solidFill>
              </a:rPr>
              <a:t>The Five Forces Driving the Next </a:t>
            </a:r>
            <a:r>
              <a:rPr lang="en-US" sz="3200" dirty="0" smtClean="0">
                <a:solidFill>
                  <a:schemeClr val="bg1"/>
                </a:solidFill>
              </a:rPr>
              <a:t>			 </a:t>
            </a:r>
            <a:r>
              <a:rPr lang="en-US" sz="3200" dirty="0">
                <a:solidFill>
                  <a:schemeClr val="bg1"/>
                </a:solidFill>
              </a:rPr>
              <a:t>	</a:t>
            </a:r>
            <a:r>
              <a:rPr lang="en-US" sz="3200" dirty="0" smtClean="0">
                <a:solidFill>
                  <a:schemeClr val="bg1"/>
                </a:solidFill>
              </a:rPr>
              <a:t> Techno-Socio-Economic </a:t>
            </a:r>
            <a:r>
              <a:rPr lang="en-US" sz="3200" dirty="0">
                <a:solidFill>
                  <a:schemeClr val="bg1"/>
                </a:solidFill>
              </a:rPr>
              <a:t>Revolution</a:t>
            </a:r>
            <a:endParaRPr lang="en-US" sz="2000" i="1" dirty="0">
              <a:solidFill>
                <a:schemeClr val="bg1"/>
              </a:solidFill>
              <a:effectLst>
                <a:outerShdw blurRad="38100" dist="38100" dir="2700000" algn="tl">
                  <a:srgbClr val="000000">
                    <a:alpha val="43137"/>
                  </a:srgbClr>
                </a:outerShdw>
              </a:effectLst>
              <a:latin typeface="+mj-lt"/>
              <a:cs typeface="+mn-cs"/>
            </a:endParaRPr>
          </a:p>
        </p:txBody>
      </p:sp>
      <p:pic>
        <p:nvPicPr>
          <p:cNvPr id="13" name="Picture 3"/>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75239" y="3429000"/>
            <a:ext cx="3290887" cy="329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p:cNvPicPr>
            <a:picLocks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075239" y="3429000"/>
            <a:ext cx="3290887" cy="329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11018" y="3614443"/>
            <a:ext cx="3883892" cy="1938992"/>
          </a:xfrm>
          <a:prstGeom prst="rect">
            <a:avLst/>
          </a:prstGeom>
        </p:spPr>
        <p:txBody>
          <a:bodyPr wrap="square">
            <a:spAutoFit/>
          </a:bodyPr>
          <a:lstStyle/>
          <a:p>
            <a:pPr fontAlgn="auto">
              <a:spcBef>
                <a:spcPts val="0"/>
              </a:spcBef>
              <a:spcAft>
                <a:spcPts val="0"/>
              </a:spcAft>
              <a:defRPr/>
            </a:pPr>
            <a:r>
              <a:rPr lang="de-DE" sz="2000" dirty="0" smtClean="0">
                <a:solidFill>
                  <a:schemeClr val="lt1"/>
                </a:solidFill>
                <a:latin typeface="Futura Bk" pitchFamily="34" charset="0"/>
                <a:cs typeface="+mn-cs"/>
              </a:rPr>
              <a:t>August 2014 </a:t>
            </a:r>
            <a:endParaRPr lang="de-DE" sz="2000" dirty="0">
              <a:solidFill>
                <a:schemeClr val="lt1"/>
              </a:solidFill>
              <a:latin typeface="Futura Bk" pitchFamily="34" charset="0"/>
              <a:cs typeface="+mn-cs"/>
            </a:endParaRPr>
          </a:p>
          <a:p>
            <a:pPr fontAlgn="auto">
              <a:spcBef>
                <a:spcPts val="0"/>
              </a:spcBef>
              <a:spcAft>
                <a:spcPts val="0"/>
              </a:spcAft>
              <a:defRPr/>
            </a:pPr>
            <a:r>
              <a:rPr lang="de-DE" sz="2000" dirty="0">
                <a:solidFill>
                  <a:schemeClr val="lt1"/>
                </a:solidFill>
                <a:latin typeface="Futura Bk" pitchFamily="34" charset="0"/>
                <a:cs typeface="+mn-cs"/>
              </a:rPr>
              <a:t>   </a:t>
            </a:r>
          </a:p>
          <a:p>
            <a:pPr fontAlgn="auto">
              <a:spcBef>
                <a:spcPts val="0"/>
              </a:spcBef>
              <a:spcAft>
                <a:spcPts val="0"/>
              </a:spcAft>
              <a:defRPr/>
            </a:pPr>
            <a:r>
              <a:rPr lang="de-DE" sz="2000" dirty="0">
                <a:solidFill>
                  <a:schemeClr val="lt1"/>
                </a:solidFill>
                <a:latin typeface="Futura Bk" pitchFamily="34" charset="0"/>
                <a:cs typeface="+mn-cs"/>
              </a:rPr>
              <a:t>Jeff Wacker</a:t>
            </a:r>
          </a:p>
          <a:p>
            <a:pPr fontAlgn="auto">
              <a:spcBef>
                <a:spcPts val="0"/>
              </a:spcBef>
              <a:spcAft>
                <a:spcPts val="0"/>
              </a:spcAft>
              <a:defRPr/>
            </a:pPr>
            <a:r>
              <a:rPr lang="de-DE" sz="2000" dirty="0">
                <a:solidFill>
                  <a:schemeClr val="lt1"/>
                </a:solidFill>
                <a:latin typeface="Futura Bk" pitchFamily="34" charset="0"/>
                <a:cs typeface="+mn-cs"/>
              </a:rPr>
              <a:t>   Principal Futurist</a:t>
            </a:r>
          </a:p>
          <a:p>
            <a:pPr fontAlgn="auto">
              <a:spcBef>
                <a:spcPts val="0"/>
              </a:spcBef>
              <a:spcAft>
                <a:spcPts val="0"/>
              </a:spcAft>
              <a:defRPr/>
            </a:pPr>
            <a:r>
              <a:rPr lang="de-DE" sz="2000" dirty="0">
                <a:solidFill>
                  <a:schemeClr val="lt1"/>
                </a:solidFill>
                <a:latin typeface="Futura Bk" pitchFamily="34" charset="0"/>
                <a:cs typeface="+mn-cs"/>
              </a:rPr>
              <a:t>   </a:t>
            </a:r>
            <a:r>
              <a:rPr lang="de-DE" sz="2000" i="1" dirty="0">
                <a:solidFill>
                  <a:schemeClr val="lt1"/>
                </a:solidFill>
                <a:latin typeface="Futura Bk" pitchFamily="34" charset="0"/>
                <a:cs typeface="+mn-cs"/>
              </a:rPr>
              <a:t>JLWFutures</a:t>
            </a:r>
          </a:p>
          <a:p>
            <a:pPr fontAlgn="auto">
              <a:spcBef>
                <a:spcPts val="0"/>
              </a:spcBef>
              <a:spcAft>
                <a:spcPts val="0"/>
              </a:spcAft>
              <a:defRPr/>
            </a:pPr>
            <a:r>
              <a:rPr lang="de-DE" sz="2000" dirty="0">
                <a:solidFill>
                  <a:schemeClr val="lt1"/>
                </a:solidFill>
                <a:latin typeface="Futura Bk" pitchFamily="34" charset="0"/>
                <a:cs typeface="+mn-cs"/>
              </a:rPr>
              <a:t>   </a:t>
            </a:r>
            <a:endParaRPr lang="en-US" sz="2000" dirty="0">
              <a:solidFill>
                <a:schemeClr val="lt1"/>
              </a:solidFill>
              <a:latin typeface="Futura Bk" pitchFamily="34" charset="0"/>
              <a:cs typeface="+mn-cs"/>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2000"/>
                                        <p:tgtEl>
                                          <p:spTgt spid="16"/>
                                        </p:tgtEl>
                                      </p:cBhvr>
                                    </p:animEffect>
                                  </p:childTnLst>
                                </p:cTn>
                              </p:par>
                              <p:par>
                                <p:cTn id="11" presetID="8" presetClass="emph" presetSubtype="0" repeatCount="indefinite" fill="hold" nodeType="withEffect">
                                  <p:stCondLst>
                                    <p:cond delay="0"/>
                                  </p:stCondLst>
                                  <p:childTnLst>
                                    <p:animRot by="21600000">
                                      <p:cBhvr>
                                        <p:cTn id="12" dur="8000" fill="hold"/>
                                        <p:tgtEl>
                                          <p:spTgt spid="13"/>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8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preferRelativeResize="0">
            <a:picLocks/>
          </p:cNvPicPr>
          <p:nvPr/>
        </p:nvPicPr>
        <p:blipFill>
          <a:blip r:embed="rId2" cstate="screen">
            <a:extLst>
              <a:ext uri="{28A0092B-C50C-407E-A947-70E740481C1C}">
                <a14:useLocalDpi xmlns:a14="http://schemas.microsoft.com/office/drawing/2010/main"/>
              </a:ext>
            </a:extLst>
          </a:blip>
          <a:stretch>
            <a:fillRect/>
          </a:stretch>
        </p:blipFill>
        <p:spPr>
          <a:xfrm>
            <a:off x="0" y="499927"/>
            <a:ext cx="9143098" cy="2460947"/>
          </a:xfrm>
          <a:prstGeom prst="rect">
            <a:avLst/>
          </a:prstGeom>
        </p:spPr>
      </p:pic>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34307" y="2908716"/>
            <a:ext cx="2895299" cy="1185539"/>
          </a:xfrm>
          <a:prstGeom prst="rect">
            <a:avLst/>
          </a:prstGeom>
          <a:ln>
            <a:noFill/>
          </a:ln>
          <a:effectLst>
            <a:softEdge rad="112500"/>
          </a:effectLst>
        </p:spPr>
      </p:pic>
      <p:pic>
        <p:nvPicPr>
          <p:cNvPr id="4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1396005" y="4780589"/>
            <a:ext cx="1517214" cy="14087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p:cNvPicPr>
          <p:nvPr/>
        </p:nvPicPr>
        <p:blipFill>
          <a:blip r:embed="rId5" cstate="screen">
            <a:extLst>
              <a:ext uri="{28A0092B-C50C-407E-A947-70E740481C1C}">
                <a14:useLocalDpi xmlns:a14="http://schemas.microsoft.com/office/drawing/2010/main"/>
              </a:ext>
            </a:extLst>
          </a:blip>
          <a:stretch>
            <a:fillRect/>
          </a:stretch>
        </p:blipFill>
        <p:spPr>
          <a:xfrm flipH="1">
            <a:off x="1462359" y="1935073"/>
            <a:ext cx="689990" cy="864565"/>
          </a:xfrm>
          <a:prstGeom prst="rect">
            <a:avLst/>
          </a:prstGeom>
        </p:spPr>
      </p:pic>
      <p:sp>
        <p:nvSpPr>
          <p:cNvPr id="6" name="Title 5"/>
          <p:cNvSpPr>
            <a:spLocks noGrp="1"/>
          </p:cNvSpPr>
          <p:nvPr>
            <p:ph type="title"/>
          </p:nvPr>
        </p:nvSpPr>
        <p:spPr/>
        <p:txBody>
          <a:bodyPr rtlCol="0">
            <a:normAutofit/>
          </a:bodyPr>
          <a:lstStyle/>
          <a:p>
            <a:pPr fontAlgn="auto">
              <a:spcAft>
                <a:spcPts val="0"/>
              </a:spcAft>
              <a:defRPr/>
            </a:pPr>
            <a:r>
              <a:rPr lang="en-US" cap="small" dirty="0" smtClean="0">
                <a:solidFill>
                  <a:prstClr val="white"/>
                </a:solidFill>
              </a:rPr>
              <a:t>BioTechnology</a:t>
            </a:r>
            <a:endParaRPr lang="en-US" sz="2800" dirty="0"/>
          </a:p>
        </p:txBody>
      </p:sp>
      <p:pic>
        <p:nvPicPr>
          <p:cNvPr id="2" name="Picture 1"/>
          <p:cNvPicPr>
            <a:picLocks/>
          </p:cNvPicPr>
          <p:nvPr/>
        </p:nvPicPr>
        <p:blipFill>
          <a:blip r:embed="rId6" cstate="screen">
            <a:extLst>
              <a:ext uri="{28A0092B-C50C-407E-A947-70E740481C1C}">
                <a14:useLocalDpi xmlns:a14="http://schemas.microsoft.com/office/drawing/2010/main"/>
              </a:ext>
            </a:extLst>
          </a:blip>
          <a:stretch>
            <a:fillRect/>
          </a:stretch>
        </p:blipFill>
        <p:spPr>
          <a:xfrm>
            <a:off x="486682" y="1271016"/>
            <a:ext cx="1981200" cy="978408"/>
          </a:xfrm>
          <a:prstGeom prst="rect">
            <a:avLst/>
          </a:prstGeom>
        </p:spPr>
      </p:pic>
      <p:sp>
        <p:nvSpPr>
          <p:cNvPr id="22" name="TextBox 21"/>
          <p:cNvSpPr txBox="1"/>
          <p:nvPr/>
        </p:nvSpPr>
        <p:spPr>
          <a:xfrm>
            <a:off x="49529" y="2757776"/>
            <a:ext cx="2418354" cy="830997"/>
          </a:xfrm>
          <a:prstGeom prst="rect">
            <a:avLst/>
          </a:prstGeom>
          <a:noFill/>
        </p:spPr>
        <p:txBody>
          <a:bodyPr wrap="none" rtlCol="0">
            <a:spAutoFit/>
          </a:bodyPr>
          <a:lstStyle/>
          <a:p>
            <a:pPr algn="r"/>
            <a:r>
              <a:rPr lang="en-US" sz="1600" dirty="0" smtClean="0">
                <a:solidFill>
                  <a:schemeClr val="bg1"/>
                </a:solidFill>
              </a:rPr>
              <a:t>Unintended Consequences</a:t>
            </a:r>
          </a:p>
          <a:p>
            <a:pPr algn="r"/>
            <a:r>
              <a:rPr lang="en-US" sz="1600" dirty="0" smtClean="0">
                <a:solidFill>
                  <a:schemeClr val="bg1"/>
                </a:solidFill>
              </a:rPr>
              <a:t>Moral ethics</a:t>
            </a:r>
          </a:p>
          <a:p>
            <a:pPr algn="r"/>
            <a:r>
              <a:rPr lang="en-US" sz="1600" dirty="0" smtClean="0">
                <a:solidFill>
                  <a:schemeClr val="bg1"/>
                </a:solidFill>
              </a:rPr>
              <a:t>New </a:t>
            </a:r>
            <a:r>
              <a:rPr lang="en-US" sz="1600" dirty="0" err="1" smtClean="0">
                <a:solidFill>
                  <a:schemeClr val="bg1"/>
                </a:solidFill>
              </a:rPr>
              <a:t>bioWeapons</a:t>
            </a:r>
            <a:endParaRPr lang="en-US" sz="1600" dirty="0" smtClean="0">
              <a:solidFill>
                <a:schemeClr val="bg1"/>
              </a:solidFill>
            </a:endParaRPr>
          </a:p>
        </p:txBody>
      </p:sp>
      <p:cxnSp>
        <p:nvCxnSpPr>
          <p:cNvPr id="4" name="Straight Connector 3"/>
          <p:cNvCxnSpPr/>
          <p:nvPr/>
        </p:nvCxnSpPr>
        <p:spPr>
          <a:xfrm flipH="1">
            <a:off x="2775918" y="1512877"/>
            <a:ext cx="521710" cy="3350305"/>
          </a:xfrm>
          <a:prstGeom prst="line">
            <a:avLst/>
          </a:prstGeom>
          <a:ln w="28575">
            <a:solidFill>
              <a:schemeClr val="accent6">
                <a:lumMod val="50000"/>
              </a:schemeClr>
            </a:solidFill>
            <a:headEnd type="oval" w="med" len="med"/>
            <a:tailEnd type="oval"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7048223" y="2578188"/>
            <a:ext cx="567229" cy="1189729"/>
          </a:xfrm>
          <a:prstGeom prst="line">
            <a:avLst/>
          </a:prstGeom>
          <a:ln w="28575">
            <a:solidFill>
              <a:schemeClr val="accent6">
                <a:lumMod val="50000"/>
              </a:schemeClr>
            </a:solidFill>
            <a:headEnd type="oval" w="med" len="med"/>
            <a:tailEnd type="oval"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47" name="Picture 3" descr="Contacts 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542131" y="3735473"/>
            <a:ext cx="1478899" cy="156448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AutoShape 2" descr="data:image/jpeg;base64,/9j/4AAQSkZJRgABAQAAAQABAAD/2wCEAAkGBhQSEBUUExQUFBUVFxcXFxgYFBcWFxUUFhgXFRQUFBYZHCYeFxwjGhcUHy8gJCcpLCwsFR4xNTAqNSYrLCkBCQoKDgwOGg8PGikfHyQsLCwsLCwvLCwpKSwsLCwsLCwsLCwsLCwsLCwpLCwsKSwsLCksLCwsLCwsLCksLCkpLP/AABEIALoBDwMBIgACEQEDEQH/xAAcAAACAwEBAQEAAAAAAAAAAAAFBgMEBwIBAAj/xABLEAABAgMEBQkDCQUHAwUAAAABAhEAAyEEBRIxBkFRYXEHEyIygZGhscEjctEVM0JSYoKSsvAUg8Lh8RYkNFOio9IlQ9MXRHOT4//EABkBAAIDAQAAAAAAAAAAAAAAAAADAQIEBf/EACwRAAICAQMDAgUEAwAAAAAAAAABAhEDEiExBBNBIlEUMmGR0YGxwfAzQnH/2gAMAwEAAhEDEQA/ANxivOtqU5xOrKFe8ZvTMABk3umOflgQuc5HvOQAMXywI++WBC5zsfc7AAx/LAj43wIXDNjznIAGH5ZEeG+hC/zkeGZAAe+W4++W4Ac5H3OQAc33p0ZMzC2qDln0gxISr6yQe8PGX6Zn2yeEM9yzP7tK/wDjT5CABsN+tAm1aYTEKCkplTJZOaJjqAPg+6KvORypiXYOIAGVN+iI7ZpIlCcR2gQvmbA2/wCb7H7yYAC9r5SJaFYdwMTWHlBlzFMNjxkF51mnsHhF/Rj5xXuxZqkUjK2zVbbpyiWkqVQDeBnQCrCA0/lXlpZwzhw65SXG0OuohE5QCDY8JdlTJYp7z+kSWu4pKixlyjgZCQUyzhSBQVNOB2xUuOMzldlJ6zDXWZKH8ccTeWKSlnKQ+TzEVG6sJy7llKU6kyjqxGXKJoPd7M4F6YXGFWdIkpStXOJolMtLJZWJiMg7d8BJodo5Y5SCAspSSAQ8zMHI9XKIDy3yPrS/xq9JcY1elyWuesKVLYgBNVyk0GQASwisnQu0n6KB+8R6GAg2w8uMj68v/cP8EcHl0kfWT+GZ/wARGNp0FtB/yx99/IGJBoBaPrS/9z/xwAa8eXiR9b/QuJbZy2IlYcYUMSErT0HdKqpPW8Ix9PJ3aPrI7pn/AAi0vk9tCy5UkcJa+80zgA1O3ctyJSsK0qdkqokGigFD6e/KPrXy2olzebUlWLo5BBHSAIrj3iMqvDk/mS5a5qpg6CCogSlDq6jvO3fCoqUtRfCexDeAEAH6CXy2ITPMogkhWEkYMHEKfLfD/o3pCLVKQsUxJxNT0j8iSpE0KxBC33IOvc0fpfkyBEiUDmJEt+JSCaRPj6gPq8oULyX0zDfMyMZ5fV4NPwulJJZ1AkDuMQBY5yPucgQqbPfJJGopo+9lVjqbLnOM1Cjs6SK1A2ntEABXHHC54GZA4lvOAlu0c52qVTUjYuYsl97KbwiKdoTKLYRhI6zqxOduVPGAArNv2QnrTpQ++n4xVn6X2VGc9PYFHyBimjQxI2Qrab3SJQpsEADl/bCzkOFKINQyD6tEEzTWWMkLP4R6mEixH2aPdHlE8ADOvTc6pXev4CK0zTKcckyx2E+sAY+gAt2+8FTiFLZ65BqUh3uktIlD7CfIRnysh+tcaHJThSkbAB3BoALBXHmOInj54AJccCtIJnswNqvIGL7wF0hmVQNxPlAArWhLqUd5i7osOkvgIgmy+ieBizoqOv2Qyfgz4Xdsg0+LyZKfrWmUPzQxWqxoC1FqlQJoK5BjC3pvU2NO21S/D+sFbffkgTFgzpT4i/tJIwkPQu5JfXFDQWV2dAGROr6L1OeW6PhLRQcD1g9WpQb4pf2psiUj2sknX7VL+ArrjhWnNjSHxyn2YlkeAgskIoUgk6s/pHLJwNUQWu0BMtRxc3hAIWS7ORi61N1dsDxyk2VNQuW4+xNUPEcYH6Q8pkubZloQZalnCyeaUEllB3cDU5zgbIsMzr0wpxc4pjkQMwQSCGG4xwb4TnziyNoJzbJm2xm39sJ5yRK3NLfucmJ5N82tX+Wgb5aB4MTERjlk6Sv7/giKyydRjf6v8GgqvVLAlc0A7Fbn2R5MvSUMXSnHDmAsPm1OlWM8tt82uWATNSx+qlH/ABigdKbT/nL7GHkIJLJF01X9/wCBJZIumkv1f4NQTeMlQHzlR9KaNhO/ZEU285YykzFcFqOoHUN/hGYq0jtJ/wC/N/GYiVfU85zpv41fGK+v6EXP6GsovMdECStjXrrZJ37/AIxouguatyUjwj82XBapi7VKClrIxhwVEuBXbuj9KaCdabxA7niVfkFfkdF5RnWkl5GXNIKJZBfWT3jVGhz1skndGW6VzErmApUl6k1Gts21xJYluW9lTp3NkADCVOHcM1N+cWL1URKUsFSSCwY0zAL9/hAK4LQJFoK5hDFJAYhRckMGz1GC6ryTMlKllCi6nyKQ1CKkgu7wBaFmdeazaZacasjirmKkA9x74M2GaozUVo9YDz7tSifjxKKtSOiTkw1xDbb3myjjQhJCWxEqI1n6PaMjqG+IZaKb4H94SuUCxlaXSCaag/lAibpxaHYpSPuq7NZiGbpTNUCSUE/UwKCgNru0FontzshsllWJaHSodEfROyJuaV9U9xi/Z9I5ZQnFiBwh+jr3MTF6TfUsFsQ/EkAa/pKEFoHjmlbQAIj6Gc33I/zZZ4KCvARNKEuYHCQRvQz/AIgItQq2lbQsWVGKYgbVJHiHh9eBSbBLCgoISCCCCA1Qd0H5lkDUpBQKRVePniWbY1AOOluyJ4aoErvL7JfeWgSb4CUlHkIYoX77JM0CjBI111mLarwXqCR3n4RVmAqLnMw2ON3uZ8mZVUQZa0NLV7p8o60VHRXxETXkhpK/dMQ6LfNr970iMvJPTcMC8plpUhNnUksoTFKSRmCAGI74z69FPPmk1eYv8xh75TC6rKnapfnLEIFsU8xZ2qV5mFGkYLosSFIwc3jWtCcJDOlRLlTnKjRxfdjQOcCQjEMKmTkKDnADuIPfBe75KpVnnTB1uondkh45tF3ypUlioc8tJLVeoLA7HJ1wSOrHEtDEePRE8+wrQMRFAQknUFEEgHewPdEKdcBy2mnTLllUXbNI7Mt437YOWVsy5JqSKgf0gXYpjl672LAA1fvDNBKfbGACStO1qvscOx4R0ukahFy8mvpsixxc/YlsZTMmgEY0s2TEh34d8FUaDy5xxylysIAdKksQS9CUFn/lFC6kAOTgSobsSS9GAdyeGVKiCkuUqV9JlakkOoEipRqCtw6XnHN6yc5SqMqfnjf7o4+fqsmp73f95AF4aIlAfHIVVugtqUqH4iFqbLKSQcxDjPShRfpFqqKk1P2WeFe3t0aHLM8TEQjJRTlz9hmHI58hDQqTit0kbyfAj1j9HaAKcTDtWr0jGdENEJtntKJsxmYgBlCpY6xsBjYOTxXQO8qPiYk0DffkzDIWd0Y3eFvQFjC1SXq5em2Nf0k/w0z3TH57nvzijv8AMAxKIaHK7baMWIhw2xzHtuvVZSQkYB2vqGZy1ZbIEXNaS4g3bb2CEYUnpEdw28dkVkxmJK+LF8rAmJJOZq53Z7YkvSclUlbKc4SwcVOoDtglYVBi6Xq9eH8omCku+FL6+iBCzdRm80rBDpwnU7h+EQKmLOawPPvjS7VzSukqWhRdukgEjsIihzUglhKlP7ifhAUr6CVIvRUsAOO4eJIeL0nSdSKAt96nYHh3lSZCQAZUobzLRn3RaTNkpIKUSwWyCU+giLRd45PwJ8jThQFU4uHxEGLBpIqb1bPPPuoUryEN9gvxIbEgJbWGHhDFZNIpMzKYx2KdPnDEZZxp7xE6y2GfMZrPOTvWjCPEwyru5YS6mGWuDoMV7d1e2LCCrYbvCg6ic8oR7dL9qv31fmMaHd/UHGEW0S+mr3j5mG4zL1HCKHNR9zUW+aj7modZkoD30lrPM4eoipov80r3j6QQ0kS1mX938wgfoz8x94wjJybenXpFrlEV/ebIO3vWkekKNzWQTJpKqpS6iNpfojv8oaOUBf8AfrONiEn/AHFH0gTobJCjMB1YCfdcg+JEUXJrhWpWNd3WWZMTziiA1diQB9bbUFgPqntpTLiZYViClzCSGOov0jrcQYm2vApKcIwkd7NhTwFBFS8Zak4cDjEpSirFVJJZhsFIidM6GGctewEvywk2ZYVQpImAj6fRIFdwKjnrDQmg9E8R6xoGl9jC7ClYLGXhcA0UCopqNxfvjP8A6Pb6RC2M/V/5OAjc8wHEguXFK5EVNNcFytOvFR+DZs5fCeyFmzTcKwdhhklETRidqOc6EZim/XvjVhkqpnNm3FvfZ/uELssYV03UACwLKIfX0k9VotrswZXtQpIIJYviO4UO79Ugst5mXLCUKKSSxIWpNC7uKg0o7DOPLUyEpDpUKkDD0gKa07dh2mOXklkyZqut9tvbzx/JhknbYNt6wMkga1OsuR9GlC9CanZC+okzEggCopkKnbwasFL3IL1L5kFhQM+svRoBrU5f9bhG6fNG7BGoGxXdfvPTcLSgUhS2ROEw0BTUBIYVFY0Dk/DIHB+9zGGcmiPbT1fVkHxWj4RuugnVHujyig8bb7lYpCxuMYYqWxUPtegjdb3m4ZKjuMYZNXiUr3vRMAFiwJALgMd3wiUrALn+piFBZh+t8dMT5wtuzdjioI9mWpiC+ZH84jm2nFQDt2fGPDZganURnrO2ObSrUmlPLZs1mFs1xRHNtWHo4iS9WoHOYB1hqxVFrV0sIAY7a01be6PJst21KBOevZwyiqZoSqrOCxTt6wU0LlJm3Fjit2E7JP50FCjQOQohsDtmDUp2nVnHRQsVwqJBKSMLOdhemr4QFE0Varlsi2HIPXa+UHrCozkLcdJAGFs1hJZiDQEAu+wB4pY7THxwRyJsw9nrUCGG7iBnAWzLcvUYdqjRjQb9cGJadeXoYfjlZzOrxdt2Ek2lYLpUpDZMSB/OG0ziqShSmxEAni0KNiWARidQGrKmyGyZbUTEAoPZrFNYhyOblW1luwjoDj6wlzEVPE+cOlkLIHb6wqGXD8ZgzeCrzcfc3Fnmo+5qGGehb0vDWVXvIHjA7Rz5gcTBTTpLWXjMT/EfSBej/wAwnt84TPk14flFDTtX/UJf2ZL93Oq9IVLpvVVnmY0saFKgclJOYPgdxAhk03mf9QV9mQfGWs+sKCZZOQJ4B4oOTo1aarGlK26KgCksaOHA3F47mYgCWJL5H7TO/YCe2Ei6r7tsoBKELWhmwmUVBtVQAfGGGxX5alPisU2oZ0hTPqovLsMXtUPxTUMl3sR6WW4yrJhce1CU7agkrbYKjvjP9UNl6aP2+1KSTIUEpGFIKkhhvdVSYhRyfWwgAy0pZ+tMTrbYTsigdRk7k20LEErttbUL5baMd27yJgx/6eTh151mRxm/yj1OhiEF1W6yJ4LCvURKdOzNJalTPLMlONOJRCXD01a8jrPnF69bTJYBHRDsNTk559kdSrJZENjt0tTBmTKKh6vHNum3ctgq0TFM/UlFIG4Aob+kWai5a7e3jwY1glq34FK3TnUWDaq5sNvb6RUi3eolc8rmStUtxhK2xGgd2A1vElzTZaZoMxCZiQFdFRIBJDJPRrQseyKM2JUqGrk4l+ytSt0tPeVk+Qjb9Chq2D0jHdAbORZJxIbHOSBQhwE6n1dKNl0LR0j2wEjTfKHkq4GMKZlL970TG73t8yrhGDv05nveggAuy0PvH6pFqaUigp4xFJUQh9dPGI5kx+L9+qsKZ0ILaytPWaB6d3GvfHs8APn8e3UI5Oe7uY5gxLPUWZtddfnC2a4OygsMl3AGe1jq74F29ZDigo+WvtgpOR0SR0jmzM20EDd5xVFjCsRUxJLN9I7QO/PU0KfJ0IxUo8lCxqSBiDF9TUcNQ9j90GrKlScKkKSCOkBkpWLrYSej3u8D13QMXRSUE0Bcq6TsO8kZRc5pclLqBWksAM2YkYqb8qQbNgrjGmr+wUSskVCQraGHRGpgWfLuMFbLNyB/RgLZrYJqQWKUCrkBJUrWAAADxMFbKhtfxh2NHL6qXgvqXtgrdBAVkXUDXZrL/rVA2y2czVpQnMluA1k8BDhOsiZaUpSAAA287ydcOSOa57UXbP8ANjgfWFzm4YkfNfdPkYTpV6qGYB8IbFmTKroIc3H3NxBLvVBzBHjFmXaUKyUPLzi9idIqcolLKnfNT+VZgVcPzCOHrBTlOLWeVvmHwSfjA25R7FHCFy5NGNekU7/u61C8VTpErEyUhJVhwkGXgNFEPr7RHiVXqaDm0a2xSRQk/aJah7ofxJkk4lSwpTMS+YDsPEx3ilf5Se0vFRgiy7Jeh/8AcyUP9pPHNKDEirht6j07wCeCljyAh4FpSMpcsfdjr5QOoJHZAAiK0NnkOq3zl7kiYoncHW0ep5NwrrTLSrikDzeHk3irb4COTb1fWMACfJ5L5OtFoJ3rlp2fZ4wRk8mlnb/DqPvTlfwmDqrYr6x7zEK7YNau8wAChybyQokSZQTqClzCQavV+EWpWg1nTmizD7gV+YxIq9JYzWj8Qj1NvB6uJXuoUryEAHcjRiQgAPJfaJEsHwTF2XYpSfpmmxIHkIqJTNOUmef3Sx5gRImw2g5WeZ2mWnzVE0RaJrUmWUgJKqKevF9cN+hGuE4XHaj/ANtI4zU/wgw96GXcuWk85hf7JKh3kCCgtMPXn80rgYwVXzs33o3m9fmVcDGFpk+1mufpeqvhEElnHHCo8iJcKOhF2fTTvPHZxiSah+Pidj74qTVR2rLs494ijNENiCYuhJzyZtZpqDk1iK0SVJAc4XIap7mB84uWeelK8Sw5GqgfeSddO3vju3W8O6KF2JObbEuMt49YW1sbceRqVUd2KwkqGJ8bvhQHUQ2T5JGe+uUMM65kBCTzUxTVACmD63qHhTs004nxENqxYcRozF+2CKr0VLScAUCc2UySaAEjLtilpGhxnKmn/BFbVlUwdDmwDhYhm3d0F7rsK5isKAVHyG0nUIjs84T5QxYTMTrd2I1HaMoY9BbQPaZOQnwJfxIh+Pk5XWVp2VUH7muZNnTVis5q/hTu84lvA5cPWJiqOJiXDRoOOdLLST7h/KYQxDnaZ4EpT6goNtpSFROA5huBbzeLcCd5lePos/sqTkrvHqH8o4VY1ag/Ag+GcTZDi0Lell3LmoRgZ0kliWBcZPqMV7DOmJlpTzSnAaqkN+aGO0yThIIY76QOwxNJka2in+0zf8sDjM+AMSyCsnpFCBtAUvw6MT4Y+wwaUHcZas10Bedslj9yUn/UuCknQ1JqbRMV7olgflVAHDHqXGRI4U8onSg1sZBoVJ1rnn9435QIHaUaPSZNjmLQF4hhYmbMJDrSPrNkTHFltloHVWvtLjuLx7f860TbKqWQlblPVT0qKB4eEV2LLU2UtGrolLmS8SAqiicTqfo63fWRDki5JAykyh+7R8IXtHUqlLSpSFMEEZMxOHbwhoF6Stain3gR45QImfJ6izJGSUjgAPKJMMSSpqFdVSVcFA+USc3E2UK2CPsEWebj7m4LCitgg1dQpA7m4KXclhENlo8nt8H2K+EYige0me8fzKjcbzA5pT0DcYyabZrOmYsgzVOcsKRVyaEk7YqNasDzA0cTFMKQRteBSSEy1g6iVA+AT6wL5k7f1vhcjTie1ECicmrqj0rwo35Hg367o7NlUauO+OF0AepDauykLZtizgScbMHBZLjMKfPbEdtm9PCksAGBNQcL5g66E9sTWabLCjiUUuGBLMNkVLeoJLlIClDPE6QSpWJQDEEHN/tNC5LY24ZeqiRMwYizM7uWFBmK55DvizOtISCCGdwC5wsWIqA6jmNkCpdoDZChJSwS7mpcmtNkcC1AHJBY1FBtZx8GEKo3OdILWO8cDEF9VGHf8I0XQ2y9ebkFMBxzV6RlMgYsGBLqOZcGuWyNnuUmTIRLYUFXfM1MacSOH10145CuGPsMV/lA/VEcm2boecsqX0BzbP1iw9YUJiyhTKof1UQ1WhPOTZSTkVOQ+YDUESXjo5KmdEqVLVqdi3B9XbFpci8Xyimi0xZlWsmm2JrRoZPTVBRMG5WE9yqeMDJkmZJWBMSpBOT+YiowNm8m6Cchmdp19kTWawInLSChNcyAzDMk4W1PAlC9ZFNrZxbXeHM2abNFFEc2j3lZkcA3fEkOqtgu3SkCasIJwBRCSc2G/XEWCF39sUMiR2xLLvhQ2HiPhDTHqTDayBnHdnrAcWorLnu2QUsswNrejVoNrjXC27NMIUGbPF2XAqRNi5LmxUYXwI+VJSU512Nq4xXTOjrnYAKFssIzFDFaVbZqOqtY+8W7jSCkxUDLZQvFkxU4Xui7I0mnJzKVcU+oaL0jS/68v8KvQ/GF5o+wwyhGpjhI0lkKzUU8UnzDww3ZaEqS6VBQ3GMvCYedEB0IpJDYSbYZvc+xXwjIZy+kRvPjGw3i3Nl8oWJUofRSOwD0hdmihQsdlUTRKj2GOL1uVaRzgSQPpbt8PIXRtceLAIY1zcN+niLLLYzbGAlvjFK1S9Wr9a4Yb9uMylYkgmWf9JOo+hgWuSCkCtDV/SK6bNCy6VYEEokgUYt+sqR5bp0wTA2QFAwUC2dDkW2VgybCxyilNu9yT2xVxNEcyuwQJYmKJCQl6lh0eLEuOFY4s93mYvCgKUScICQK7GBJPjB2yXKpfQSklSqACND0U0VTZU4lMZpFdidyfjAoBLqq4BWi+gn7OAuYkKmaquEbs6mGY2dWwwSBjqGLY5825u2CjKVsPdHJSdh7oKiuQJ4D1ijed4S5I9qsJ+yKrV8B+nibK6dgPfc9UmzzLQk4VS0KCCz+1UwSwNCwCjXZHmimmUq87OZU8YJ6SEnC4cmiZsvZWhHoYB31aptu9jKTmFCXLcAOzkkmjkDOI9B9GV2AqtNpTgUE+zlEjETnjmfUSN9aQN2ysY6VQduifMQqbLUsky1lHcSHiK/lA4ConXVsQDkZnV3xBooFz+fmsVJM0uoBwVMFKb8Qg0LRhmEasJJG8ZRJItrsoboKSXOTs/fTxgZf1qpLlP1RiV76v5NEPPKStRKFhGMh0ilTuyiC9LYCWS5OskdJ99M4vDkRnlUaKSkAxWVZy7bcosgb49QgqyDtX4Q6jEm0V0TymhoRBCzW6O12fEBiT3j1pFf5LY9EkeI8awt434NMeqi/m2DVntcEJU8MC44VfjC1LkLGsHwi7ImqEU0v2HLNB+RhRNeJQaO4zZnrx4QFl23j3GJRbuPcYjS/YnuQ90X5k6BVvtQYx7NtJOQMVFyUqqs0Gr4mLKEmVlnxryEbKcSEnaAfCJcEDZduIyIbVwixIvEHMZaxlDKZn1ploJh40SHQhGRaEnXDzomehFJcDcbVhq8EPLIYncM+yFBF1zcXsllJ2LBSfUGGq+LXzcoq2QEl6QgJSpRDKar7aivYe6F7GpEP7Xa5YaZZ0zRrKc/B/KOVX/IHXkz5R4U8T6QW+VecHQmYD7oUO0UPcRAy2zrckEoRZ7QNiZi5KyOC8Sf9UCQWRKviyqBHOFjmFoOW+kLl53PLJeTNlkfVJCSOBOfbEdp5SpaVKlzrGpC0llJPNqIOyoEQHlDsZzsyh+7l+ihBpJbT2KU0gFlKSDvIEW7Dc6pp68pCdqlgdwzMep07sWuSofc+EyLUvTm7WrJmPuR/+kGknUMN22eRZ0smbJfWoqBJ8aDdFo3vJGc9P3UqPk8KI09sAP8Ah1ke4P8AyRbHKdd6erY1niiV6qMRRFh86RWcHrTV8EgDxYxJ/aRag0mzTFbyD/CD5wszOWKUn5ux960J/Kk+cULRyyWlXUlSUcca/UQUVsbp1nvCcKtJSdhCfGqoqDQxEsY7TPSgay4D8Vr+EIVs5QrdMDG0KSDqQlKPFIfxgDOtKll1qUs7VKKj3mDYmzT7Rpld9kcWcGYvLEkOf/tXl92EW/8AS+banxES5f1Q/etRqry3QGVlFa1q9mv3T5QJkMebg0tm2KzmTKwOpZWVkOahKWANPo6wc4cLDpQq1SkEhAUQQpgHpRRD1A4bYx2yWvFKSSfogd1D5RpvJhe8sWaaiYnFhmOnogllpD1OVUxIBy7VS0LWCkKBSaEAhyRtjObykpTPmhAZIWoJGxLlg8OGlN4oQnFKRgJUzYncMS7HLLVCQypiy2ZJJ9SYbjMnUNcHMqUVnCn9bzBmRZwkMP6nbHtmswQlh2naYlaGmU7kTcOdRFr9jQqrDspFJo7lzCkuIlMpKNkdqseFW41HqI4VI9mFiofCdRSdT7jti5aLTjQQRXMEbYq2K1pJILhKxhVTI6ldhiyYlpo8s8srLDNnrFj9imbPEQPnWwSZjE9JB2Fj/UQalXwhSQpIJfbTvgshRb8FT9gXs8UxStUpRoGbWXz8IIT7UpWeWwRXVTOkVbGxhXJVRYdp7BQfExOlDBgGiOfbUpz/AF2ZwJtV8vRLn9bIgYGFWhIzPw74ftCZ3RIjJJVhmza5Db+vSNK0IdLJfJIHcGikuBuF1Ia9J0vZpnCMjuG9hNEyyzFMC+E7NYI4EAxsN/S8VnWB9Ux+a7wmTbPaSspIwqcFqGu0UhB0Rxu63zpU8S1KNFYSH2bN0O8i3qIZzCdZim1pl2mX1kAYw4qkUB4pduDbIZLD0lAQAZ9psP7/ADfufkTAMCNQvbRywT7SvnbRNkzejifAJZ6IbCSmlGzMSHkdkkOi1TGORwIUDwIIeLWVoyyPo0ydyPoSHNrwjfKA/jgVbOTyWkHBaVTFAFvZBKSdQcr9IqTQkx9B2VoXaVFkpSTsBJbiySBBOVyV2s5mSOKyfJMAUKAjoQ+2bkgnHrT0D3UKV5kRePJZZ5fz1qW+xKUgngKmICjNniSRIUtQShKlqOQSConsFY0ZGjNilnoSFTTtnTC34EMDB6wXRNKcKEJkoOYSkSkHiEh1drwUSZ7ZdB5hTinrTISM0/OTfwJLJ+8oQl6WFCbQUSsYlpSnrkYlKriUQKB9lWj9EytFEEMtRUNg6I+PlCppTyLybTMM2TOVJUQBhKAqXQMMmVxJJiQMeu5fsxuJjVORqyom/tOMPhMogOWrzjvtyEKNv5L7dZQwQJ4cl5JKi29BAV4GJdEp1osqlkY5SlMCHZ8L9ZPE698Sk2VclHlm72m6JMxOFcqWpOwoTThSkA7Ryf2YOZeKS+w4h3Kr4wBu3T2cApM0BRYYSEVO12psrFe2aSz5msIHefgIlKXgpN4/9jm+rl5ghpiZgL5BiG2isDWjskkuSpRO2seiUdkPV+TBJxvbgjaPonFmVsjpNiVuiSmpFaIZtlbpalZ7jt7YJC798dGwYkqAJbWXASnYSo0EStismmqQqW8YwX6yKcU6j2RJcc1TlLEg1DAljr74ITUWeVXEZqsixKUb65q7AOMV51tWsYUpTLRsAwg8da+14KI1pE1rvBKM1B9gZR7T1R3mBM69FrPs0njmfxauyC123GmY6iqgLM1e6Dtmu5EvIV2nP+UTpI7gk2e6JkyYEqcEgnXkPGD9k0cSgZAnf8IvWOQVWpZGQSa6h0gKnsizarehGvGd2X4tfZBVEa23SKpsBbbuhj0TkgKNQTu1dsKU+8FzKCg3UHbtht0Is7OTWFzarY1YYy1eodLTLxJI2iMv0k0aUlWJCMyygMiDu7I1WIZqAcwIznSMduXR5cuYVIGFKgXRhpiyxJ1AEZjaBD3YbgUA4g2iSl8hnsEEEZQAJlr5PkTnWpakzDnkU0oKcG1xBYNCrRZ1gy5pCXD4VEAjemHyPoAFsaMqUXWvvqYtyNG5acwVHeadwgzHkAFVNjSkMAAOEcTHHVS/GkXY9gABz7JPXTFhGxNPHOIZOi4+ko9nxMMUeQAD7NdSEdVIfbme8xY5sxYj6ACvzZiKbiGQeLsfQALdvkz19Ueg+JhemaGTCoqOZLniY0WPotGVcCsmNT5MzXoXMcM4bZSLErRmcn6IPEV7xGhtHzRbuMV8NESJdxK1pbxiT5AVshzaPGie4yPhoCWbjXsjlVzLzZhtVTuGZh2AiNaQ0T3GV+FgZ5apSk9SWVnauieIlg+ZPCBdouq1Tj03YZACg4JDJTGqCWNg7o6RLGwd0HcYfDR9zKToitCcTFR4ep+EefIU5iBLVtB17waRrJQNgjzANgg7jBdLEyu67ktKJnUZJook0GwkvBs2BSMhzh4MkeqvCHeYgbBHgQNg7oO4w+FiZYi7rVNmrcEJYMkDCgOSSQNZ3xMdGlhsQJfujT0IGwd0fGWNg7oq5susEVstjNLPcE1SiCgpAoCQa8Id9G7s5pFc4LYREiIpbfI+MIx4R//Z"/>
          <p:cNvSpPr>
            <a:spLocks noChangeAspect="1" noChangeArrowheads="1"/>
          </p:cNvSpPr>
          <p:nvPr/>
        </p:nvSpPr>
        <p:spPr bwMode="auto">
          <a:xfrm>
            <a:off x="52388" y="-192617"/>
            <a:ext cx="3048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4" descr="data:image/jpeg;base64,/9j/4AAQSkZJRgABAQAAAQABAAD/2wCEAAkGBhQSEBUUExQUFBUVFxcXFxgYFBcWFxUUFhgXFRQUFBYZHCYeFxwjGhcUHy8gJCcpLCwsFR4xNTAqNSYrLCkBCQoKDgwOGg8PGikfHyQsLCwsLCwvLCwpKSwsLCwsLCwsLCwsLCwsLCwpLCwsKSwsLCksLCwsLCwsLCksLCkpLP/AABEIALoBDwMBIgACEQEDEQH/xAAcAAACAwEBAQEAAAAAAAAAAAAFBgMEBwIBAAj/xABLEAABAgMEBQkDCQUHAwUAAAABAhEAAyEEBRIxBkFRYXEHEyIygZGhscEjctEVM0JSYoKSsvAUg8Lh8RYkNFOio9IlQ9MXRHOT4//EABkBAAIDAQAAAAAAAAAAAAAAAAADAQIEBf/EACwRAAICAQMDAgUEAwAAAAAAAAABAhEDEiExBBNBIlEUMmGR0YGxwfAzQnH/2gAMAwEAAhEDEQA/ANxivOtqU5xOrKFe8ZvTMABk3umOflgQuc5HvOQAMXywI++WBC5zsfc7AAx/LAj43wIXDNjznIAGH5ZEeG+hC/zkeGZAAe+W4++W4Ac5H3OQAc33p0ZMzC2qDln0gxISr6yQe8PGX6Zn2yeEM9yzP7tK/wDjT5CABsN+tAm1aYTEKCkplTJZOaJjqAPg+6KvORypiXYOIAGVN+iI7ZpIlCcR2gQvmbA2/wCb7H7yYAC9r5SJaFYdwMTWHlBlzFMNjxkF51mnsHhF/Rj5xXuxZqkUjK2zVbbpyiWkqVQDeBnQCrCA0/lXlpZwzhw65SXG0OuohE5QCDY8JdlTJYp7z+kSWu4pKixlyjgZCQUyzhSBQVNOB2xUuOMzldlJ6zDXWZKH8ccTeWKSlnKQ+TzEVG6sJy7llKU6kyjqxGXKJoPd7M4F6YXGFWdIkpStXOJolMtLJZWJiMg7d8BJodo5Y5SCAspSSAQ8zMHI9XKIDy3yPrS/xq9JcY1elyWuesKVLYgBNVyk0GQASwisnQu0n6KB+8R6GAg2w8uMj68v/cP8EcHl0kfWT+GZ/wARGNp0FtB/yx99/IGJBoBaPrS/9z/xwAa8eXiR9b/QuJbZy2IlYcYUMSErT0HdKqpPW8Ix9PJ3aPrI7pn/AAi0vk9tCy5UkcJa+80zgA1O3ctyJSsK0qdkqokGigFD6e/KPrXy2olzebUlWLo5BBHSAIrj3iMqvDk/mS5a5qpg6CCogSlDq6jvO3fCoqUtRfCexDeAEAH6CXy2ITPMogkhWEkYMHEKfLfD/o3pCLVKQsUxJxNT0j8iSpE0KxBC33IOvc0fpfkyBEiUDmJEt+JSCaRPj6gPq8oULyX0zDfMyMZ5fV4NPwulJJZ1AkDuMQBY5yPucgQqbPfJJGopo+9lVjqbLnOM1Cjs6SK1A2ntEABXHHC54GZA4lvOAlu0c52qVTUjYuYsl97KbwiKdoTKLYRhI6zqxOduVPGAArNv2QnrTpQ++n4xVn6X2VGc9PYFHyBimjQxI2Qrab3SJQpsEADl/bCzkOFKINQyD6tEEzTWWMkLP4R6mEixH2aPdHlE8ADOvTc6pXev4CK0zTKcckyx2E+sAY+gAt2+8FTiFLZ65BqUh3uktIlD7CfIRnysh+tcaHJThSkbAB3BoALBXHmOInj54AJccCtIJnswNqvIGL7wF0hmVQNxPlAArWhLqUd5i7osOkvgIgmy+ieBizoqOv2Qyfgz4Xdsg0+LyZKfrWmUPzQxWqxoC1FqlQJoK5BjC3pvU2NO21S/D+sFbffkgTFgzpT4i/tJIwkPQu5JfXFDQWV2dAGROr6L1OeW6PhLRQcD1g9WpQb4pf2psiUj2sknX7VL+ArrjhWnNjSHxyn2YlkeAgskIoUgk6s/pHLJwNUQWu0BMtRxc3hAIWS7ORi61N1dsDxyk2VNQuW4+xNUPEcYH6Q8pkubZloQZalnCyeaUEllB3cDU5zgbIsMzr0wpxc4pjkQMwQSCGG4xwb4TnziyNoJzbJm2xm39sJ5yRK3NLfucmJ5N82tX+Wgb5aB4MTERjlk6Sv7/giKyydRjf6v8GgqvVLAlc0A7Fbn2R5MvSUMXSnHDmAsPm1OlWM8tt82uWATNSx+qlH/ABigdKbT/nL7GHkIJLJF01X9/wCBJZIumkv1f4NQTeMlQHzlR9KaNhO/ZEU285YykzFcFqOoHUN/hGYq0jtJ/wC/N/GYiVfU85zpv41fGK+v6EXP6GsovMdECStjXrrZJ37/AIxouguatyUjwj82XBapi7VKClrIxhwVEuBXbuj9KaCdabxA7niVfkFfkdF5RnWkl5GXNIKJZBfWT3jVGhz1skndGW6VzErmApUl6k1Gts21xJYluW9lTp3NkADCVOHcM1N+cWL1URKUsFSSCwY0zAL9/hAK4LQJFoK5hDFJAYhRckMGz1GC6ryTMlKllCi6nyKQ1CKkgu7wBaFmdeazaZacasjirmKkA9x74M2GaozUVo9YDz7tSifjxKKtSOiTkw1xDbb3myjjQhJCWxEqI1n6PaMjqG+IZaKb4H94SuUCxlaXSCaag/lAibpxaHYpSPuq7NZiGbpTNUCSUE/UwKCgNru0FontzshsllWJaHSodEfROyJuaV9U9xi/Z9I5ZQnFiBwh+jr3MTF6TfUsFsQ/EkAa/pKEFoHjmlbQAIj6Gc33I/zZZ4KCvARNKEuYHCQRvQz/AIgItQq2lbQsWVGKYgbVJHiHh9eBSbBLCgoISCCCCA1Qd0H5lkDUpBQKRVePniWbY1AOOluyJ4aoErvL7JfeWgSb4CUlHkIYoX77JM0CjBI111mLarwXqCR3n4RVmAqLnMw2ON3uZ8mZVUQZa0NLV7p8o60VHRXxETXkhpK/dMQ6LfNr970iMvJPTcMC8plpUhNnUksoTFKSRmCAGI74z69FPPmk1eYv8xh75TC6rKnapfnLEIFsU8xZ2qV5mFGkYLosSFIwc3jWtCcJDOlRLlTnKjRxfdjQOcCQjEMKmTkKDnADuIPfBe75KpVnnTB1uondkh45tF3ypUlioc8tJLVeoLA7HJ1wSOrHEtDEePRE8+wrQMRFAQknUFEEgHewPdEKdcBy2mnTLllUXbNI7Mt437YOWVsy5JqSKgf0gXYpjl672LAA1fvDNBKfbGACStO1qvscOx4R0ukahFy8mvpsixxc/YlsZTMmgEY0s2TEh34d8FUaDy5xxylysIAdKksQS9CUFn/lFC6kAOTgSobsSS9GAdyeGVKiCkuUqV9JlakkOoEipRqCtw6XnHN6yc5SqMqfnjf7o4+fqsmp73f95AF4aIlAfHIVVugtqUqH4iFqbLKSQcxDjPShRfpFqqKk1P2WeFe3t0aHLM8TEQjJRTlz9hmHI58hDQqTit0kbyfAj1j9HaAKcTDtWr0jGdENEJtntKJsxmYgBlCpY6xsBjYOTxXQO8qPiYk0DffkzDIWd0Y3eFvQFjC1SXq5em2Nf0k/w0z3TH57nvzijv8AMAxKIaHK7baMWIhw2xzHtuvVZSQkYB2vqGZy1ZbIEXNaS4g3bb2CEYUnpEdw28dkVkxmJK+LF8rAmJJOZq53Z7YkvSclUlbKc4SwcVOoDtglYVBi6Xq9eH8omCku+FL6+iBCzdRm80rBDpwnU7h+EQKmLOawPPvjS7VzSukqWhRdukgEjsIihzUglhKlP7ifhAUr6CVIvRUsAOO4eJIeL0nSdSKAt96nYHh3lSZCQAZUobzLRn3RaTNkpIKUSwWyCU+giLRd45PwJ8jThQFU4uHxEGLBpIqb1bPPPuoUryEN9gvxIbEgJbWGHhDFZNIpMzKYx2KdPnDEZZxp7xE6y2GfMZrPOTvWjCPEwyru5YS6mGWuDoMV7d1e2LCCrYbvCg6ic8oR7dL9qv31fmMaHd/UHGEW0S+mr3j5mG4zL1HCKHNR9zUW+aj7modZkoD30lrPM4eoipov80r3j6QQ0kS1mX938wgfoz8x94wjJybenXpFrlEV/ebIO3vWkekKNzWQTJpKqpS6iNpfojv8oaOUBf8AfrONiEn/AHFH0gTobJCjMB1YCfdcg+JEUXJrhWpWNd3WWZMTziiA1diQB9bbUFgPqntpTLiZYViClzCSGOov0jrcQYm2vApKcIwkd7NhTwFBFS8Zak4cDjEpSirFVJJZhsFIidM6GGctewEvywk2ZYVQpImAj6fRIFdwKjnrDQmg9E8R6xoGl9jC7ClYLGXhcA0UCopqNxfvjP8A6Pb6RC2M/V/5OAjc8wHEguXFK5EVNNcFytOvFR+DZs5fCeyFmzTcKwdhhklETRidqOc6EZim/XvjVhkqpnNm3FvfZ/uELssYV03UACwLKIfX0k9VotrswZXtQpIIJYviO4UO79Ugst5mXLCUKKSSxIWpNC7uKg0o7DOPLUyEpDpUKkDD0gKa07dh2mOXklkyZqut9tvbzx/JhknbYNt6wMkga1OsuR9GlC9CanZC+okzEggCopkKnbwasFL3IL1L5kFhQM+svRoBrU5f9bhG6fNG7BGoGxXdfvPTcLSgUhS2ROEw0BTUBIYVFY0Dk/DIHB+9zGGcmiPbT1fVkHxWj4RuugnVHujyig8bb7lYpCxuMYYqWxUPtegjdb3m4ZKjuMYZNXiUr3vRMAFiwJALgMd3wiUrALn+piFBZh+t8dMT5wtuzdjioI9mWpiC+ZH84jm2nFQDt2fGPDZganURnrO2ObSrUmlPLZs1mFs1xRHNtWHo4iS9WoHOYB1hqxVFrV0sIAY7a01be6PJst21KBOevZwyiqZoSqrOCxTt6wU0LlJm3Fjit2E7JP50FCjQOQohsDtmDUp2nVnHRQsVwqJBKSMLOdhemr4QFE0Varlsi2HIPXa+UHrCozkLcdJAGFs1hJZiDQEAu+wB4pY7THxwRyJsw9nrUCGG7iBnAWzLcvUYdqjRjQb9cGJadeXoYfjlZzOrxdt2Ek2lYLpUpDZMSB/OG0ziqShSmxEAni0KNiWARidQGrKmyGyZbUTEAoPZrFNYhyOblW1luwjoDj6wlzEVPE+cOlkLIHb6wqGXD8ZgzeCrzcfc3Fnmo+5qGGehb0vDWVXvIHjA7Rz5gcTBTTpLWXjMT/EfSBej/wAwnt84TPk14flFDTtX/UJf2ZL93Oq9IVLpvVVnmY0saFKgclJOYPgdxAhk03mf9QV9mQfGWs+sKCZZOQJ4B4oOTo1aarGlK26KgCksaOHA3F47mYgCWJL5H7TO/YCe2Ei6r7tsoBKELWhmwmUVBtVQAfGGGxX5alPisU2oZ0hTPqovLsMXtUPxTUMl3sR6WW4yrJhce1CU7agkrbYKjvjP9UNl6aP2+1KSTIUEpGFIKkhhvdVSYhRyfWwgAy0pZ+tMTrbYTsigdRk7k20LEErttbUL5baMd27yJgx/6eTh151mRxm/yj1OhiEF1W6yJ4LCvURKdOzNJalTPLMlONOJRCXD01a8jrPnF69bTJYBHRDsNTk559kdSrJZENjt0tTBmTKKh6vHNum3ctgq0TFM/UlFIG4Aob+kWai5a7e3jwY1glq34FK3TnUWDaq5sNvb6RUi3eolc8rmStUtxhK2xGgd2A1vElzTZaZoMxCZiQFdFRIBJDJPRrQseyKM2JUqGrk4l+ytSt0tPeVk+Qjb9Chq2D0jHdAbORZJxIbHOSBQhwE6n1dKNl0LR0j2wEjTfKHkq4GMKZlL970TG73t8yrhGDv05nveggAuy0PvH6pFqaUigp4xFJUQh9dPGI5kx+L9+qsKZ0ILaytPWaB6d3GvfHs8APn8e3UI5Oe7uY5gxLPUWZtddfnC2a4OygsMl3AGe1jq74F29ZDigo+WvtgpOR0SR0jmzM20EDd5xVFjCsRUxJLN9I7QO/PU0KfJ0IxUo8lCxqSBiDF9TUcNQ9j90GrKlScKkKSCOkBkpWLrYSej3u8D13QMXRSUE0Bcq6TsO8kZRc5pclLqBWksAM2YkYqb8qQbNgrjGmr+wUSskVCQraGHRGpgWfLuMFbLNyB/RgLZrYJqQWKUCrkBJUrWAAADxMFbKhtfxh2NHL6qXgvqXtgrdBAVkXUDXZrL/rVA2y2czVpQnMluA1k8BDhOsiZaUpSAAA287ydcOSOa57UXbP8ANjgfWFzm4YkfNfdPkYTpV6qGYB8IbFmTKroIc3H3NxBLvVBzBHjFmXaUKyUPLzi9idIqcolLKnfNT+VZgVcPzCOHrBTlOLWeVvmHwSfjA25R7FHCFy5NGNekU7/u61C8VTpErEyUhJVhwkGXgNFEPr7RHiVXqaDm0a2xSRQk/aJah7ofxJkk4lSwpTMS+YDsPEx3ilf5Se0vFRgiy7Jeh/8AcyUP9pPHNKDEirht6j07wCeCljyAh4FpSMpcsfdjr5QOoJHZAAiK0NnkOq3zl7kiYoncHW0ep5NwrrTLSrikDzeHk3irb4COTb1fWMACfJ5L5OtFoJ3rlp2fZ4wRk8mlnb/DqPvTlfwmDqrYr6x7zEK7YNau8wAChybyQokSZQTqClzCQavV+EWpWg1nTmizD7gV+YxIq9JYzWj8Qj1NvB6uJXuoUryEAHcjRiQgAPJfaJEsHwTF2XYpSfpmmxIHkIqJTNOUmef3Sx5gRImw2g5WeZ2mWnzVE0RaJrUmWUgJKqKevF9cN+hGuE4XHaj/ANtI4zU/wgw96GXcuWk85hf7JKh3kCCgtMPXn80rgYwVXzs33o3m9fmVcDGFpk+1mufpeqvhEElnHHCo8iJcKOhF2fTTvPHZxiSah+Pidj74qTVR2rLs494ijNENiCYuhJzyZtZpqDk1iK0SVJAc4XIap7mB84uWeelK8Sw5GqgfeSddO3vju3W8O6KF2JObbEuMt49YW1sbceRqVUd2KwkqGJ8bvhQHUQ2T5JGe+uUMM65kBCTzUxTVACmD63qHhTs004nxENqxYcRozF+2CKr0VLScAUCc2UySaAEjLtilpGhxnKmn/BFbVlUwdDmwDhYhm3d0F7rsK5isKAVHyG0nUIjs84T5QxYTMTrd2I1HaMoY9BbQPaZOQnwJfxIh+Pk5XWVp2VUH7muZNnTVis5q/hTu84lvA5cPWJiqOJiXDRoOOdLLST7h/KYQxDnaZ4EpT6goNtpSFROA5huBbzeLcCd5lePos/sqTkrvHqH8o4VY1ag/Ag+GcTZDi0Lell3LmoRgZ0kliWBcZPqMV7DOmJlpTzSnAaqkN+aGO0yThIIY76QOwxNJka2in+0zf8sDjM+AMSyCsnpFCBtAUvw6MT4Y+wwaUHcZas10Bedslj9yUn/UuCknQ1JqbRMV7olgflVAHDHqXGRI4U8onSg1sZBoVJ1rnn9435QIHaUaPSZNjmLQF4hhYmbMJDrSPrNkTHFltloHVWvtLjuLx7f860TbKqWQlblPVT0qKB4eEV2LLU2UtGrolLmS8SAqiicTqfo63fWRDki5JAykyh+7R8IXtHUqlLSpSFMEEZMxOHbwhoF6Stain3gR45QImfJ6izJGSUjgAPKJMMSSpqFdVSVcFA+USc3E2UK2CPsEWebj7m4LCitgg1dQpA7m4KXclhENlo8nt8H2K+EYige0me8fzKjcbzA5pT0DcYyabZrOmYsgzVOcsKRVyaEk7YqNasDzA0cTFMKQRteBSSEy1g6iVA+AT6wL5k7f1vhcjTie1ECicmrqj0rwo35Hg367o7NlUauO+OF0AepDauykLZtizgScbMHBZLjMKfPbEdtm9PCksAGBNQcL5g66E9sTWabLCjiUUuGBLMNkVLeoJLlIClDPE6QSpWJQDEEHN/tNC5LY24ZeqiRMwYizM7uWFBmK55DvizOtISCCGdwC5wsWIqA6jmNkCpdoDZChJSwS7mpcmtNkcC1AHJBY1FBtZx8GEKo3OdILWO8cDEF9VGHf8I0XQ2y9ebkFMBxzV6RlMgYsGBLqOZcGuWyNnuUmTIRLYUFXfM1MacSOH10145CuGPsMV/lA/VEcm2boecsqX0BzbP1iw9YUJiyhTKof1UQ1WhPOTZSTkVOQ+YDUESXjo5KmdEqVLVqdi3B9XbFpci8Xyimi0xZlWsmm2JrRoZPTVBRMG5WE9yqeMDJkmZJWBMSpBOT+YiowNm8m6Cchmdp19kTWawInLSChNcyAzDMk4W1PAlC9ZFNrZxbXeHM2abNFFEc2j3lZkcA3fEkOqtgu3SkCasIJwBRCSc2G/XEWCF39sUMiR2xLLvhQ2HiPhDTHqTDayBnHdnrAcWorLnu2QUsswNrejVoNrjXC27NMIUGbPF2XAqRNi5LmxUYXwI+VJSU512Nq4xXTOjrnYAKFssIzFDFaVbZqOqtY+8W7jSCkxUDLZQvFkxU4Xui7I0mnJzKVcU+oaL0jS/68v8KvQ/GF5o+wwyhGpjhI0lkKzUU8UnzDww3ZaEqS6VBQ3GMvCYedEB0IpJDYSbYZvc+xXwjIZy+kRvPjGw3i3Nl8oWJUofRSOwD0hdmihQsdlUTRKj2GOL1uVaRzgSQPpbt8PIXRtceLAIY1zcN+niLLLYzbGAlvjFK1S9Wr9a4Yb9uMylYkgmWf9JOo+hgWuSCkCtDV/SK6bNCy6VYEEokgUYt+sqR5bp0wTA2QFAwUC2dDkW2VgybCxyilNu9yT2xVxNEcyuwQJYmKJCQl6lh0eLEuOFY4s93mYvCgKUScICQK7GBJPjB2yXKpfQSklSqACND0U0VTZU4lMZpFdidyfjAoBLqq4BWi+gn7OAuYkKmaquEbs6mGY2dWwwSBjqGLY5825u2CjKVsPdHJSdh7oKiuQJ4D1ijed4S5I9qsJ+yKrV8B+nibK6dgPfc9UmzzLQk4VS0KCCz+1UwSwNCwCjXZHmimmUq87OZU8YJ6SEnC4cmiZsvZWhHoYB31aptu9jKTmFCXLcAOzkkmjkDOI9B9GV2AqtNpTgUE+zlEjETnjmfUSN9aQN2ysY6VQduifMQqbLUsky1lHcSHiK/lA4ConXVsQDkZnV3xBooFz+fmsVJM0uoBwVMFKb8Qg0LRhmEasJJG8ZRJItrsoboKSXOTs/fTxgZf1qpLlP1RiV76v5NEPPKStRKFhGMh0ilTuyiC9LYCWS5OskdJ99M4vDkRnlUaKSkAxWVZy7bcosgb49QgqyDtX4Q6jEm0V0TymhoRBCzW6O12fEBiT3j1pFf5LY9EkeI8awt434NMeqi/m2DVntcEJU8MC44VfjC1LkLGsHwi7ImqEU0v2HLNB+RhRNeJQaO4zZnrx4QFl23j3GJRbuPcYjS/YnuQ90X5k6BVvtQYx7NtJOQMVFyUqqs0Gr4mLKEmVlnxryEbKcSEnaAfCJcEDZduIyIbVwixIvEHMZaxlDKZn1ploJh40SHQhGRaEnXDzomehFJcDcbVhq8EPLIYncM+yFBF1zcXsllJ2LBSfUGGq+LXzcoq2QEl6QgJSpRDKar7aivYe6F7GpEP7Xa5YaZZ0zRrKc/B/KOVX/IHXkz5R4U8T6QW+VecHQmYD7oUO0UPcRAy2zrckEoRZ7QNiZi5KyOC8Sf9UCQWRKviyqBHOFjmFoOW+kLl53PLJeTNlkfVJCSOBOfbEdp5SpaVKlzrGpC0llJPNqIOyoEQHlDsZzsyh+7l+ihBpJbT2KU0gFlKSDvIEW7Dc6pp68pCdqlgdwzMep07sWuSofc+EyLUvTm7WrJmPuR/+kGknUMN22eRZ0smbJfWoqBJ8aDdFo3vJGc9P3UqPk8KI09sAP8Ah1ke4P8AyRbHKdd6erY1niiV6qMRRFh86RWcHrTV8EgDxYxJ/aRag0mzTFbyD/CD5wszOWKUn5ux960J/Kk+cULRyyWlXUlSUcca/UQUVsbp1nvCcKtJSdhCfGqoqDQxEsY7TPSgay4D8Vr+EIVs5QrdMDG0KSDqQlKPFIfxgDOtKll1qUs7VKKj3mDYmzT7Rpld9kcWcGYvLEkOf/tXl92EW/8AS+banxES5f1Q/etRqry3QGVlFa1q9mv3T5QJkMebg0tm2KzmTKwOpZWVkOahKWANPo6wc4cLDpQq1SkEhAUQQpgHpRRD1A4bYx2yWvFKSSfogd1D5RpvJhe8sWaaiYnFhmOnogllpD1OVUxIBy7VS0LWCkKBSaEAhyRtjObykpTPmhAZIWoJGxLlg8OGlN4oQnFKRgJUzYncMS7HLLVCQypiy2ZJJ9SYbjMnUNcHMqUVnCn9bzBmRZwkMP6nbHtmswQlh2naYlaGmU7kTcOdRFr9jQqrDspFJo7lzCkuIlMpKNkdqseFW41HqI4VI9mFiofCdRSdT7jti5aLTjQQRXMEbYq2K1pJILhKxhVTI6ldhiyYlpo8s8srLDNnrFj9imbPEQPnWwSZjE9JB2Fj/UQalXwhSQpIJfbTvgshRb8FT9gXs8UxStUpRoGbWXz8IIT7UpWeWwRXVTOkVbGxhXJVRYdp7BQfExOlDBgGiOfbUpz/AF2ZwJtV8vRLn9bIgYGFWhIzPw74ftCZ3RIjJJVhmza5Db+vSNK0IdLJfJIHcGikuBuF1Ia9J0vZpnCMjuG9hNEyyzFMC+E7NYI4EAxsN/S8VnWB9Ux+a7wmTbPaSspIwqcFqGu0UhB0Rxu63zpU8S1KNFYSH2bN0O8i3qIZzCdZim1pl2mX1kAYw4qkUB4pduDbIZLD0lAQAZ9psP7/ADfufkTAMCNQvbRywT7SvnbRNkzejifAJZ6IbCSmlGzMSHkdkkOi1TGORwIUDwIIeLWVoyyPo0ydyPoSHNrwjfKA/jgVbOTyWkHBaVTFAFvZBKSdQcr9IqTQkx9B2VoXaVFkpSTsBJbiySBBOVyV2s5mSOKyfJMAUKAjoQ+2bkgnHrT0D3UKV5kRePJZZ5fz1qW+xKUgngKmICjNniSRIUtQShKlqOQSConsFY0ZGjNilnoSFTTtnTC34EMDB6wXRNKcKEJkoOYSkSkHiEh1drwUSZ7ZdB5hTinrTISM0/OTfwJLJ+8oQl6WFCbQUSsYlpSnrkYlKriUQKB9lWj9EytFEEMtRUNg6I+PlCppTyLybTMM2TOVJUQBhKAqXQMMmVxJJiQMeu5fsxuJjVORqyom/tOMPhMogOWrzjvtyEKNv5L7dZQwQJ4cl5JKi29BAV4GJdEp1osqlkY5SlMCHZ8L9ZPE698Sk2VclHlm72m6JMxOFcqWpOwoTThSkA7Ryf2YOZeKS+w4h3Kr4wBu3T2cApM0BRYYSEVO12psrFe2aSz5msIHefgIlKXgpN4/9jm+rl5ghpiZgL5BiG2isDWjskkuSpRO2seiUdkPV+TBJxvbgjaPonFmVsjpNiVuiSmpFaIZtlbpalZ7jt7YJC798dGwYkqAJbWXASnYSo0EStismmqQqW8YwX6yKcU6j2RJcc1TlLEg1DAljr74ITUWeVXEZqsixKUb65q7AOMV51tWsYUpTLRsAwg8da+14KI1pE1rvBKM1B9gZR7T1R3mBM69FrPs0njmfxauyC123GmY6iqgLM1e6Dtmu5EvIV2nP+UTpI7gk2e6JkyYEqcEgnXkPGD9k0cSgZAnf8IvWOQVWpZGQSa6h0gKnsizarehGvGd2X4tfZBVEa23SKpsBbbuhj0TkgKNQTu1dsKU+8FzKCg3UHbtht0Is7OTWFzarY1YYy1eodLTLxJI2iMv0k0aUlWJCMyygMiDu7I1WIZqAcwIznSMduXR5cuYVIGFKgXRhpiyxJ1AEZjaBD3YbgUA4g2iSl8hnsEEEZQAJlr5PkTnWpakzDnkU0oKcG1xBYNCrRZ1gy5pCXD4VEAjemHyPoAFsaMqUXWvvqYtyNG5acwVHeadwgzHkAFVNjSkMAAOEcTHHVS/GkXY9gABz7JPXTFhGxNPHOIZOi4+ko9nxMMUeQAD7NdSEdVIfbme8xY5sxYj6ACvzZiKbiGQeLsfQALdvkz19Ueg+JhemaGTCoqOZLniY0WPotGVcCsmNT5MzXoXMcM4bZSLErRmcn6IPEV7xGhtHzRbuMV8NESJdxK1pbxiT5AVshzaPGie4yPhoCWbjXsjlVzLzZhtVTuGZh2AiNaQ0T3GV+FgZ5apSk9SWVnauieIlg+ZPCBdouq1Tj03YZACg4JDJTGqCWNg7o6RLGwd0HcYfDR9zKToitCcTFR4ep+EefIU5iBLVtB17waRrJQNgjzANgg7jBdLEyu67ktKJnUZJook0GwkvBs2BSMhzh4MkeqvCHeYgbBHgQNg7oO4w+FiZYi7rVNmrcEJYMkDCgOSSQNZ3xMdGlhsQJfujT0IGwd0fGWNg7oq5susEVstjNLPcE1SiCgpAoCQa8Id9G7s5pFc4LYREiIpbfI+MIx4R//Z"/>
          <p:cNvSpPr>
            <a:spLocks noChangeAspect="1" noChangeArrowheads="1"/>
          </p:cNvSpPr>
          <p:nvPr/>
        </p:nvSpPr>
        <p:spPr bwMode="auto">
          <a:xfrm>
            <a:off x="204788" y="10584"/>
            <a:ext cx="3048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56" name="Picture 55" descr="Synthetic Genomics Synthetic Life.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71489" y="4416231"/>
            <a:ext cx="1867761" cy="1684005"/>
          </a:xfrm>
          <a:prstGeom prst="rect">
            <a:avLst/>
          </a:prstGeom>
          <a:ln>
            <a:noFill/>
          </a:ln>
          <a:effectLst>
            <a:softEdge rad="112500"/>
          </a:effectLst>
        </p:spPr>
      </p:pic>
      <p:pic>
        <p:nvPicPr>
          <p:cNvPr id="57" name="Picture 56" descr="Untitled-4 copy.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3297628" y="5371821"/>
            <a:ext cx="909638" cy="996951"/>
          </a:xfrm>
          <a:prstGeom prst="rect">
            <a:avLst/>
          </a:prstGeom>
          <a:ln>
            <a:noFill/>
          </a:ln>
          <a:effectLst>
            <a:outerShdw blurRad="292100" dist="139700" dir="2700000" algn="tl" rotWithShape="0">
              <a:srgbClr val="333333">
                <a:alpha val="65000"/>
              </a:srgbClr>
            </a:outerShdw>
            <a:softEdge rad="31750"/>
          </a:effectLst>
        </p:spPr>
      </p:pic>
      <p:cxnSp>
        <p:nvCxnSpPr>
          <p:cNvPr id="59" name="Straight Connector 58"/>
          <p:cNvCxnSpPr/>
          <p:nvPr/>
        </p:nvCxnSpPr>
        <p:spPr>
          <a:xfrm flipH="1">
            <a:off x="4032913" y="1979905"/>
            <a:ext cx="49042" cy="1146353"/>
          </a:xfrm>
          <a:prstGeom prst="line">
            <a:avLst/>
          </a:prstGeom>
          <a:ln w="28575">
            <a:solidFill>
              <a:schemeClr val="accent6">
                <a:lumMod val="50000"/>
              </a:schemeClr>
            </a:solidFill>
            <a:headEnd type="oval" w="med" len="med"/>
            <a:tailEnd type="oval"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4465210" y="1668110"/>
            <a:ext cx="1081265" cy="2878293"/>
          </a:xfrm>
          <a:prstGeom prst="line">
            <a:avLst/>
          </a:prstGeom>
          <a:ln w="28575">
            <a:solidFill>
              <a:schemeClr val="accent6">
                <a:lumMod val="50000"/>
              </a:schemeClr>
            </a:solidFill>
            <a:headEnd type="oval" w="med" len="med"/>
            <a:tailEnd type="oval"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716121" y="4917867"/>
            <a:ext cx="1527337" cy="1143805"/>
          </a:xfrm>
          <a:prstGeom prst="rect">
            <a:avLst/>
          </a:prstGeom>
          <a:ln>
            <a:noFill/>
          </a:ln>
          <a:effectLst>
            <a:softEdge rad="31750"/>
          </a:effectLst>
        </p:spPr>
      </p:pic>
      <p:cxnSp>
        <p:nvCxnSpPr>
          <p:cNvPr id="62" name="Straight Connector 61"/>
          <p:cNvCxnSpPr/>
          <p:nvPr/>
        </p:nvCxnSpPr>
        <p:spPr>
          <a:xfrm>
            <a:off x="5716121" y="1201402"/>
            <a:ext cx="32267" cy="3716465"/>
          </a:xfrm>
          <a:prstGeom prst="line">
            <a:avLst/>
          </a:prstGeom>
          <a:ln w="28575">
            <a:solidFill>
              <a:schemeClr val="accent6">
                <a:lumMod val="50000"/>
              </a:schemeClr>
            </a:solidFill>
            <a:headEnd type="oval" w="med" len="med"/>
            <a:tailEnd type="oval"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63" name="Picture 62" descr="http://static.ddmcdn.com/gif/dnafinal.jpg"/>
          <p:cNvPicPr/>
          <p:nvPr/>
        </p:nvPicPr>
        <p:blipFill>
          <a:blip r:embed="rId11">
            <a:extLst>
              <a:ext uri="{28A0092B-C50C-407E-A947-70E740481C1C}">
                <a14:useLocalDpi xmlns:a14="http://schemas.microsoft.com/office/drawing/2010/main"/>
              </a:ext>
            </a:extLst>
          </a:blip>
          <a:srcRect/>
          <a:stretch>
            <a:fillRect/>
          </a:stretch>
        </p:blipFill>
        <p:spPr bwMode="auto">
          <a:xfrm>
            <a:off x="5748388" y="2989430"/>
            <a:ext cx="1554557" cy="1556973"/>
          </a:xfrm>
          <a:prstGeom prst="rect">
            <a:avLst/>
          </a:prstGeom>
          <a:ln>
            <a:noFill/>
          </a:ln>
          <a:effectLst>
            <a:softEdge rad="112500"/>
          </a:effectLst>
        </p:spPr>
      </p:pic>
      <p:cxnSp>
        <p:nvCxnSpPr>
          <p:cNvPr id="64" name="Straight Connector 63"/>
          <p:cNvCxnSpPr/>
          <p:nvPr/>
        </p:nvCxnSpPr>
        <p:spPr>
          <a:xfrm>
            <a:off x="5813449" y="2278214"/>
            <a:ext cx="807609" cy="967660"/>
          </a:xfrm>
          <a:prstGeom prst="line">
            <a:avLst/>
          </a:prstGeom>
          <a:ln w="28575">
            <a:solidFill>
              <a:schemeClr val="accent6">
                <a:lumMod val="50000"/>
              </a:schemeClr>
            </a:solidFill>
            <a:headEnd type="oval" w="med" len="med"/>
            <a:tailEnd type="oval"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3" name="Footer Placeholder 4"/>
          <p:cNvSpPr txBox="1">
            <a:spLocks/>
          </p:cNvSpPr>
          <p:nvPr/>
        </p:nvSpPr>
        <p:spPr>
          <a:xfrm>
            <a:off x="3124200" y="6356351"/>
            <a:ext cx="2895600" cy="366183"/>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defRPr/>
            </a:pPr>
            <a:r>
              <a:rPr lang="en-US" smtClean="0"/>
              <a:t>Copyright </a:t>
            </a:r>
            <a:r>
              <a:rPr lang="en-US" i="1" smtClean="0"/>
              <a:t>JLWFutures</a:t>
            </a:r>
            <a:r>
              <a:rPr lang="en-US" smtClean="0"/>
              <a:t> 2014</a:t>
            </a:r>
            <a:endParaRPr lang="en-US" dirty="0"/>
          </a:p>
        </p:txBody>
      </p:sp>
    </p:spTree>
    <p:extLst>
      <p:ext uri="{BB962C8B-B14F-4D97-AF65-F5344CB8AC3E}">
        <p14:creationId xmlns:p14="http://schemas.microsoft.com/office/powerpoint/2010/main" val="244839758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wipe(up)">
                                      <p:cBhvr>
                                        <p:cTn id="15" dur="500"/>
                                        <p:tgtEl>
                                          <p:spTgt spid="59"/>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wipe(up)">
                                      <p:cBhvr>
                                        <p:cTn id="23" dur="500"/>
                                        <p:tgtEl>
                                          <p:spTgt spid="61"/>
                                        </p:tgtEl>
                                      </p:cBhvr>
                                    </p:animEffect>
                                  </p:childTnLst>
                                </p:cTn>
                              </p:par>
                              <p:par>
                                <p:cTn id="24" presetID="10" presetClass="entr" presetSubtype="0" fill="hold" nodeType="with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2000"/>
                                        <p:tgtEl>
                                          <p:spTgt spid="56"/>
                                        </p:tgtEl>
                                      </p:cBhvr>
                                    </p:animEffect>
                                  </p:childTnLst>
                                </p:cTn>
                              </p:par>
                              <p:par>
                                <p:cTn id="27" presetID="10" presetClass="entr" presetSubtype="0" fill="hold" nodeType="with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fade">
                                      <p:cBhvr>
                                        <p:cTn id="29" dur="2000"/>
                                        <p:tgtEl>
                                          <p:spTgt spid="5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wipe(up)">
                                      <p:cBhvr>
                                        <p:cTn id="34" dur="500"/>
                                        <p:tgtEl>
                                          <p:spTgt spid="62"/>
                                        </p:tgtEl>
                                      </p:cBhvr>
                                    </p:animEffect>
                                  </p:childTnLst>
                                </p:cTn>
                              </p:par>
                              <p:par>
                                <p:cTn id="35" presetID="10"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wipe(up)">
                                      <p:cBhvr>
                                        <p:cTn id="42" dur="500"/>
                                        <p:tgtEl>
                                          <p:spTgt spid="64"/>
                                        </p:tgtEl>
                                      </p:cBhvr>
                                    </p:animEffect>
                                  </p:childTnLst>
                                </p:cTn>
                              </p:par>
                              <p:par>
                                <p:cTn id="43" presetID="10" presetClass="entr" presetSubtype="0" fill="hold" nodeType="with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fade">
                                      <p:cBhvr>
                                        <p:cTn id="45" dur="500"/>
                                        <p:tgtEl>
                                          <p:spTgt spid="6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wipe(up)">
                                      <p:cBhvr>
                                        <p:cTn id="50" dur="500"/>
                                        <p:tgtEl>
                                          <p:spTgt spid="54"/>
                                        </p:tgtEl>
                                      </p:cBhvr>
                                    </p:animEffect>
                                  </p:childTnLst>
                                </p:cTn>
                              </p:par>
                              <p:par>
                                <p:cTn id="51" presetID="10" presetClass="entr" presetSubtype="0" fill="hold" nodeType="with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fade">
                                      <p:cBhvr>
                                        <p:cTn id="53" dur="1000"/>
                                        <p:tgtEl>
                                          <p:spTgt spid="4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up)">
                                      <p:cBhvr>
                                        <p:cTn id="58" dur="500"/>
                                        <p:tgtEl>
                                          <p:spTgt spid="19"/>
                                        </p:tgtEl>
                                      </p:cBhvr>
                                    </p:animEffect>
                                  </p:childTnLst>
                                </p:cTn>
                              </p:par>
                            </p:childTnLst>
                          </p:cTn>
                        </p:par>
                        <p:par>
                          <p:cTn id="59" fill="hold">
                            <p:stCondLst>
                              <p:cond delay="500"/>
                            </p:stCondLst>
                            <p:childTnLst>
                              <p:par>
                                <p:cTn id="60" presetID="22" presetClass="entr" presetSubtype="1" fill="hold" grpId="0" nodeType="after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up)">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4312" y="1755648"/>
            <a:ext cx="3310128" cy="329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4312" y="1755648"/>
            <a:ext cx="3310128" cy="329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5"/>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4312" y="1755648"/>
            <a:ext cx="3310128" cy="329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p:txBody>
          <a:bodyPr rtlCol="0">
            <a:normAutofit/>
          </a:bodyPr>
          <a:lstStyle/>
          <a:p>
            <a:pPr fontAlgn="auto">
              <a:spcAft>
                <a:spcPts val="0"/>
              </a:spcAft>
              <a:defRPr/>
            </a:pPr>
            <a:r>
              <a:rPr lang="en-US" cap="small" dirty="0" smtClean="0">
                <a:solidFill>
                  <a:prstClr val="white"/>
                </a:solidFill>
              </a:rPr>
              <a:t>Nano Technology</a:t>
            </a:r>
            <a:endParaRPr lang="en-US" sz="2800" dirty="0"/>
          </a:p>
        </p:txBody>
      </p:sp>
      <p:pic>
        <p:nvPicPr>
          <p:cNvPr id="16" name="Picture 5"/>
          <p:cNvPicPr>
            <a:picLocks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214312" y="1755648"/>
            <a:ext cx="3310128" cy="329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7" name="Group 56"/>
          <p:cNvGrpSpPr/>
          <p:nvPr/>
        </p:nvGrpSpPr>
        <p:grpSpPr>
          <a:xfrm>
            <a:off x="1336538" y="437650"/>
            <a:ext cx="7791449" cy="5936341"/>
            <a:chOff x="1303017" y="281669"/>
            <a:chExt cx="7791449" cy="4452256"/>
          </a:xfrm>
        </p:grpSpPr>
        <p:cxnSp>
          <p:nvCxnSpPr>
            <p:cNvPr id="3" name="Straight Connector 2"/>
            <p:cNvCxnSpPr/>
            <p:nvPr/>
          </p:nvCxnSpPr>
          <p:spPr>
            <a:xfrm flipV="1">
              <a:off x="2341728" y="1163184"/>
              <a:ext cx="6019800" cy="1574614"/>
            </a:xfrm>
            <a:prstGeom prst="line">
              <a:avLst/>
            </a:prstGeom>
            <a:ln w="7620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rot="20732620">
              <a:off x="3548394" y="1280825"/>
              <a:ext cx="3828292" cy="530915"/>
            </a:xfrm>
            <a:prstGeom prst="rect">
              <a:avLst/>
            </a:prstGeom>
            <a:noFill/>
          </p:spPr>
          <p:txBody>
            <a:bodyPr wrap="none" rtlCol="0">
              <a:spAutoFit/>
            </a:bodyPr>
            <a:lstStyle/>
            <a:p>
              <a:r>
                <a:rPr lang="en-US" sz="4000" b="1" dirty="0">
                  <a:solidFill>
                    <a:schemeClr val="bg1"/>
                  </a:solidFill>
                  <a:effectLst>
                    <a:glow rad="63500">
                      <a:schemeClr val="accent1">
                        <a:satMod val="175000"/>
                        <a:alpha val="40000"/>
                      </a:schemeClr>
                    </a:glow>
                    <a:innerShdw blurRad="114300">
                      <a:prstClr val="black"/>
                    </a:innerShdw>
                  </a:effectLst>
                  <a:latin typeface="Arial Black" pitchFamily="34" charset="0"/>
                </a:rPr>
                <a:t>Homogenous</a:t>
              </a:r>
            </a:p>
          </p:txBody>
        </p:sp>
        <p:sp>
          <p:nvSpPr>
            <p:cNvPr id="20" name="TextBox 19"/>
            <p:cNvSpPr txBox="1"/>
            <p:nvPr/>
          </p:nvSpPr>
          <p:spPr>
            <a:xfrm rot="21424860">
              <a:off x="3696444" y="2581204"/>
              <a:ext cx="4120295" cy="530915"/>
            </a:xfrm>
            <a:prstGeom prst="rect">
              <a:avLst/>
            </a:prstGeom>
            <a:noFill/>
          </p:spPr>
          <p:txBody>
            <a:bodyPr wrap="none" rtlCol="0">
              <a:spAutoFit/>
            </a:bodyPr>
            <a:lstStyle/>
            <a:p>
              <a:r>
                <a:rPr lang="en-US" sz="4000" b="1" dirty="0">
                  <a:solidFill>
                    <a:schemeClr val="bg1"/>
                  </a:solidFill>
                  <a:effectLst>
                    <a:glow rad="63500">
                      <a:schemeClr val="accent1">
                        <a:satMod val="175000"/>
                        <a:alpha val="40000"/>
                      </a:schemeClr>
                    </a:glow>
                    <a:innerShdw blurRad="114300">
                      <a:prstClr val="black"/>
                    </a:innerShdw>
                  </a:effectLst>
                  <a:latin typeface="Arial Black" pitchFamily="34" charset="0"/>
                </a:rPr>
                <a:t>Heterogenous</a:t>
              </a:r>
            </a:p>
          </p:txBody>
        </p:sp>
        <p:pic>
          <p:nvPicPr>
            <p:cNvPr id="17" name="Picture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03017" y="281669"/>
              <a:ext cx="7791449" cy="4452256"/>
            </a:xfrm>
            <a:prstGeom prst="rect">
              <a:avLst/>
            </a:prstGeom>
          </p:spPr>
        </p:pic>
        <p:cxnSp>
          <p:nvCxnSpPr>
            <p:cNvPr id="26" name="Straight Connector 25"/>
            <p:cNvCxnSpPr/>
            <p:nvPr/>
          </p:nvCxnSpPr>
          <p:spPr>
            <a:xfrm flipV="1">
              <a:off x="2438400" y="666750"/>
              <a:ext cx="4572000" cy="1676400"/>
            </a:xfrm>
            <a:prstGeom prst="line">
              <a:avLst/>
            </a:prstGeom>
            <a:ln w="28575">
              <a:solidFill>
                <a:schemeClr val="tx2">
                  <a:lumMod val="40000"/>
                  <a:lumOff val="60000"/>
                </a:schemeClr>
              </a:solidFill>
              <a:headEnd type="oval" w="med" len="med"/>
              <a:tailEnd type="triangle" w="med"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rot="21275363">
              <a:off x="5119505" y="2054550"/>
              <a:ext cx="832985" cy="253916"/>
            </a:xfrm>
            <a:prstGeom prst="rect">
              <a:avLst/>
            </a:prstGeom>
            <a:noFill/>
            <a:ln>
              <a:noFill/>
            </a:ln>
          </p:spPr>
          <p:txBody>
            <a:bodyPr wrap="none" rtlCol="0">
              <a:spAutoFit/>
            </a:bodyPr>
            <a:lstStyle/>
            <a:p>
              <a:r>
                <a:rPr lang="en-US" sz="1600" b="1" dirty="0">
                  <a:ln>
                    <a:solidFill>
                      <a:schemeClr val="tx1"/>
                    </a:solidFill>
                  </a:ln>
                  <a:solidFill>
                    <a:schemeClr val="bg1"/>
                  </a:solidFill>
                  <a:effectLst>
                    <a:outerShdw blurRad="38100" dist="38100" dir="2700000" algn="tl">
                      <a:srgbClr val="000000">
                        <a:alpha val="43137"/>
                      </a:srgbClr>
                    </a:outerShdw>
                  </a:effectLst>
                </a:rPr>
                <a:t>Nanites</a:t>
              </a:r>
            </a:p>
          </p:txBody>
        </p:sp>
        <p:sp>
          <p:nvSpPr>
            <p:cNvPr id="31" name="TextBox 30"/>
            <p:cNvSpPr txBox="1"/>
            <p:nvPr/>
          </p:nvSpPr>
          <p:spPr>
            <a:xfrm rot="315295">
              <a:off x="4259728" y="3081414"/>
              <a:ext cx="4048865" cy="253916"/>
            </a:xfrm>
            <a:prstGeom prst="rect">
              <a:avLst/>
            </a:prstGeom>
            <a:noFill/>
            <a:ln>
              <a:noFill/>
            </a:ln>
          </p:spPr>
          <p:txBody>
            <a:bodyPr wrap="none" rtlCol="0">
              <a:spAutoFit/>
            </a:bodyPr>
            <a:lstStyle/>
            <a:p>
              <a:r>
                <a:rPr lang="en-US" sz="1600" b="1" dirty="0" smtClean="0">
                  <a:ln>
                    <a:solidFill>
                      <a:schemeClr val="tx1"/>
                    </a:solidFill>
                  </a:ln>
                  <a:solidFill>
                    <a:schemeClr val="bg1"/>
                  </a:solidFill>
                  <a:effectLst>
                    <a:outerShdw blurRad="38100" dist="38100" dir="2700000" algn="tl">
                      <a:srgbClr val="000000">
                        <a:alpha val="43137"/>
                      </a:srgbClr>
                    </a:outerShdw>
                  </a:effectLst>
                </a:rPr>
                <a:t>Self-assembly of nanoelectronic components </a:t>
              </a:r>
              <a:endParaRPr lang="en-US" sz="1600" b="1" dirty="0">
                <a:ln>
                  <a:solidFill>
                    <a:schemeClr val="tx1"/>
                  </a:solidFill>
                </a:ln>
                <a:solidFill>
                  <a:schemeClr val="bg1"/>
                </a:solidFill>
                <a:effectLst>
                  <a:outerShdw blurRad="38100" dist="38100" dir="2700000" algn="tl">
                    <a:srgbClr val="000000">
                      <a:alpha val="43137"/>
                    </a:srgbClr>
                  </a:outerShdw>
                </a:effectLst>
              </a:endParaRPr>
            </a:p>
          </p:txBody>
        </p:sp>
        <p:cxnSp>
          <p:nvCxnSpPr>
            <p:cNvPr id="32" name="Straight Connector 31"/>
            <p:cNvCxnSpPr/>
            <p:nvPr/>
          </p:nvCxnSpPr>
          <p:spPr>
            <a:xfrm>
              <a:off x="3124200" y="3024372"/>
              <a:ext cx="5313802" cy="537978"/>
            </a:xfrm>
            <a:prstGeom prst="line">
              <a:avLst/>
            </a:prstGeom>
            <a:ln w="28575">
              <a:solidFill>
                <a:schemeClr val="tx2">
                  <a:lumMod val="40000"/>
                  <a:lumOff val="60000"/>
                </a:schemeClr>
              </a:solidFill>
              <a:headEnd type="oval" w="med" len="med"/>
              <a:tailEnd type="triangle" w="med"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715658" y="1176950"/>
              <a:ext cx="859274" cy="276999"/>
            </a:xfrm>
            <a:prstGeom prst="rect">
              <a:avLst/>
            </a:prstGeom>
            <a:noFill/>
            <a:ln>
              <a:noFill/>
            </a:ln>
          </p:spPr>
          <p:txBody>
            <a:bodyPr wrap="none" rtlCol="0">
              <a:spAutoFit/>
            </a:bodyPr>
            <a:lstStyle/>
            <a:p>
              <a:r>
                <a:rPr lang="en-US" b="1" dirty="0">
                  <a:ln>
                    <a:solidFill>
                      <a:schemeClr val="tx1"/>
                    </a:solidFill>
                  </a:ln>
                  <a:solidFill>
                    <a:schemeClr val="bg1"/>
                  </a:solidFill>
                  <a:effectLst>
                    <a:outerShdw blurRad="38100" dist="38100" dir="2700000" algn="tl">
                      <a:srgbClr val="000000">
                        <a:alpha val="43137"/>
                      </a:srgbClr>
                    </a:outerShdw>
                  </a:effectLst>
                </a:rPr>
                <a:t>Ultra-X</a:t>
              </a:r>
            </a:p>
          </p:txBody>
        </p:sp>
        <p:cxnSp>
          <p:nvCxnSpPr>
            <p:cNvPr id="44" name="Straight Connector 43"/>
            <p:cNvCxnSpPr/>
            <p:nvPr/>
          </p:nvCxnSpPr>
          <p:spPr>
            <a:xfrm flipV="1">
              <a:off x="4800599" y="1994439"/>
              <a:ext cx="3906795" cy="371325"/>
            </a:xfrm>
            <a:prstGeom prst="line">
              <a:avLst/>
            </a:prstGeom>
            <a:ln w="28575">
              <a:solidFill>
                <a:schemeClr val="tx2">
                  <a:lumMod val="40000"/>
                  <a:lumOff val="60000"/>
                </a:schemeClr>
              </a:solidFill>
              <a:headEnd type="oval" w="med" len="med"/>
              <a:tailEnd type="triangle" w="med"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4960961" y="3638550"/>
              <a:ext cx="2582839" cy="685800"/>
            </a:xfrm>
            <a:prstGeom prst="line">
              <a:avLst/>
            </a:prstGeom>
            <a:ln w="28575">
              <a:solidFill>
                <a:schemeClr val="tx2">
                  <a:lumMod val="40000"/>
                  <a:lumOff val="60000"/>
                </a:schemeClr>
              </a:solidFill>
              <a:headEnd type="oval" w="med" len="med"/>
              <a:tailEnd type="triangle" w="med"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rot="933472">
              <a:off x="4984141" y="3585871"/>
              <a:ext cx="1568314" cy="253916"/>
            </a:xfrm>
            <a:prstGeom prst="rect">
              <a:avLst/>
            </a:prstGeom>
            <a:noFill/>
            <a:ln>
              <a:noFill/>
            </a:ln>
          </p:spPr>
          <p:txBody>
            <a:bodyPr wrap="none" rtlCol="0">
              <a:spAutoFit/>
            </a:bodyPr>
            <a:lstStyle/>
            <a:p>
              <a:r>
                <a:rPr lang="en-US" sz="1600" b="1" dirty="0" smtClean="0">
                  <a:ln>
                    <a:solidFill>
                      <a:schemeClr val="tx1"/>
                    </a:solidFill>
                  </a:ln>
                  <a:solidFill>
                    <a:schemeClr val="bg1"/>
                  </a:solidFill>
                  <a:effectLst>
                    <a:outerShdw blurRad="38100" dist="38100" dir="2700000" algn="tl">
                      <a:srgbClr val="000000">
                        <a:alpha val="43137"/>
                      </a:srgbClr>
                    </a:outerShdw>
                  </a:effectLst>
                </a:rPr>
                <a:t>nanoReplication</a:t>
              </a:r>
              <a:endParaRPr lang="en-US" sz="1600" b="1" dirty="0">
                <a:ln>
                  <a:solidFill>
                    <a:schemeClr val="tx1"/>
                  </a:solidFill>
                </a:ln>
                <a:solidFill>
                  <a:schemeClr val="bg1"/>
                </a:solidFill>
                <a:effectLst>
                  <a:outerShdw blurRad="38100" dist="38100" dir="2700000" algn="tl">
                    <a:srgbClr val="000000">
                      <a:alpha val="43137"/>
                    </a:srgbClr>
                  </a:outerShdw>
                </a:effectLst>
              </a:endParaRPr>
            </a:p>
          </p:txBody>
        </p:sp>
        <p:sp>
          <p:nvSpPr>
            <p:cNvPr id="60" name="TextBox 59"/>
            <p:cNvSpPr txBox="1"/>
            <p:nvPr/>
          </p:nvSpPr>
          <p:spPr>
            <a:xfrm>
              <a:off x="3681093" y="2343150"/>
              <a:ext cx="1273810" cy="253916"/>
            </a:xfrm>
            <a:prstGeom prst="rect">
              <a:avLst/>
            </a:prstGeom>
            <a:noFill/>
            <a:ln>
              <a:noFill/>
            </a:ln>
          </p:spPr>
          <p:txBody>
            <a:bodyPr wrap="none" rtlCol="0">
              <a:spAutoFit/>
            </a:bodyPr>
            <a:lstStyle/>
            <a:p>
              <a:r>
                <a:rPr lang="en-US" sz="1600" b="1" dirty="0" smtClean="0">
                  <a:ln>
                    <a:solidFill>
                      <a:schemeClr val="tx1"/>
                    </a:solidFill>
                  </a:ln>
                  <a:solidFill>
                    <a:schemeClr val="bg1"/>
                  </a:solidFill>
                  <a:effectLst>
                    <a:outerShdw blurRad="38100" dist="38100" dir="2700000" algn="tl">
                      <a:srgbClr val="000000">
                        <a:alpha val="43137"/>
                      </a:srgbClr>
                    </a:outerShdw>
                  </a:effectLst>
                </a:rPr>
                <a:t>nanoSensors</a:t>
              </a:r>
              <a:endParaRPr lang="en-US" sz="1600" b="1" dirty="0">
                <a:ln>
                  <a:solidFill>
                    <a:schemeClr val="tx1"/>
                  </a:solidFill>
                </a:ln>
                <a:solidFill>
                  <a:schemeClr val="bg1"/>
                </a:solidFill>
                <a:effectLst>
                  <a:outerShdw blurRad="38100" dist="38100" dir="2700000" algn="tl">
                    <a:srgbClr val="000000">
                      <a:alpha val="43137"/>
                    </a:srgbClr>
                  </a:outerShdw>
                </a:effectLst>
              </a:endParaRPr>
            </a:p>
          </p:txBody>
        </p:sp>
        <p:cxnSp>
          <p:nvCxnSpPr>
            <p:cNvPr id="61" name="Straight Connector 60"/>
            <p:cNvCxnSpPr/>
            <p:nvPr/>
          </p:nvCxnSpPr>
          <p:spPr>
            <a:xfrm flipV="1">
              <a:off x="3582599" y="2636779"/>
              <a:ext cx="4189801" cy="1"/>
            </a:xfrm>
            <a:prstGeom prst="line">
              <a:avLst/>
            </a:prstGeom>
            <a:ln w="28575">
              <a:solidFill>
                <a:schemeClr val="tx2">
                  <a:lumMod val="40000"/>
                  <a:lumOff val="60000"/>
                </a:schemeClr>
              </a:solidFill>
              <a:headEnd type="oval" w="med" len="med"/>
              <a:tailEnd type="triangle" w="med"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sp>
        <p:nvSpPr>
          <p:cNvPr id="22" name="Footer Placeholder 4"/>
          <p:cNvSpPr txBox="1">
            <a:spLocks/>
          </p:cNvSpPr>
          <p:nvPr/>
        </p:nvSpPr>
        <p:spPr>
          <a:xfrm>
            <a:off x="3124200" y="6356351"/>
            <a:ext cx="2895600" cy="366183"/>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defRPr/>
            </a:pPr>
            <a:r>
              <a:rPr lang="en-US" smtClean="0"/>
              <a:t>Copyright </a:t>
            </a:r>
            <a:r>
              <a:rPr lang="en-US" i="1" smtClean="0"/>
              <a:t>JLWFutures</a:t>
            </a:r>
            <a:r>
              <a:rPr lang="en-US" smtClean="0"/>
              <a:t> 2014</a:t>
            </a:r>
            <a:endParaRPr lang="en-US"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8" presetClass="emph" presetSubtype="0" fill="hold" nodeType="withEffect">
                                  <p:stCondLst>
                                    <p:cond delay="0"/>
                                  </p:stCondLst>
                                  <p:childTnLst>
                                    <p:animRot by="21600000">
                                      <p:cBhvr>
                                        <p:cTn id="9" dur="2000" fill="hold"/>
                                        <p:tgtEl>
                                          <p:spTgt spid="7"/>
                                        </p:tgtEl>
                                        <p:attrNameLst>
                                          <p:attrName>r</p:attrName>
                                        </p:attrNameLst>
                                      </p:cBhvr>
                                    </p:animRot>
                                  </p:childTnLst>
                                </p:cTn>
                              </p:par>
                            </p:childTnLst>
                          </p:cTn>
                        </p:par>
                        <p:par>
                          <p:cTn id="10" fill="hold" nodeType="afterGroup">
                            <p:stCondLst>
                              <p:cond delay="2000"/>
                            </p:stCondLst>
                            <p:childTnLst>
                              <p:par>
                                <p:cTn id="11" presetID="1" presetClass="entr" presetSubtype="0" fill="hold" nodeType="afterEffect">
                                  <p:stCondLst>
                                    <p:cond delay="0"/>
                                  </p:stCondLst>
                                  <p:childTnLst>
                                    <p:set>
                                      <p:cBhvr>
                                        <p:cTn id="12" dur="1" fill="hold">
                                          <p:stCondLst>
                                            <p:cond delay="0"/>
                                          </p:stCondLst>
                                        </p:cTn>
                                        <p:tgtEl>
                                          <p:spTgt spid="66565"/>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38912"/>
            <a:ext cx="9144000" cy="2743200"/>
          </a:xfrm>
          <a:prstGeom prst="rect">
            <a:avLst/>
          </a:prstGeom>
        </p:spPr>
      </p:pic>
      <p:grpSp>
        <p:nvGrpSpPr>
          <p:cNvPr id="43" name="Group 42"/>
          <p:cNvGrpSpPr/>
          <p:nvPr/>
        </p:nvGrpSpPr>
        <p:grpSpPr>
          <a:xfrm>
            <a:off x="2590801" y="3755071"/>
            <a:ext cx="1640933" cy="2825751"/>
            <a:chOff x="501650" y="963613"/>
            <a:chExt cx="2886075" cy="3727450"/>
          </a:xfrm>
        </p:grpSpPr>
        <p:pic>
          <p:nvPicPr>
            <p:cNvPr id="44" name="Picture 43" descr="NanoMaterials3.jpg"/>
            <p:cNvPicPr>
              <a:picLocks/>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8000" y="963613"/>
              <a:ext cx="2879725"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descr="NanoMaterials2.jpg"/>
            <p:cNvPicPr>
              <a:picLocks/>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1650" y="2254250"/>
              <a:ext cx="2878138"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descr="NanoMaterials1.jpg"/>
            <p:cNvPicPr>
              <a:picLocks/>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1650" y="3551238"/>
              <a:ext cx="2878138"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 name="Picture 18"/>
          <p:cNvPicPr>
            <a:picLocks/>
          </p:cNvPicPr>
          <p:nvPr/>
        </p:nvPicPr>
        <p:blipFill>
          <a:blip r:embed="rId6" cstate="screen">
            <a:extLst>
              <a:ext uri="{28A0092B-C50C-407E-A947-70E740481C1C}">
                <a14:useLocalDpi xmlns:a14="http://schemas.microsoft.com/office/drawing/2010/main"/>
              </a:ext>
            </a:extLst>
          </a:blip>
          <a:stretch>
            <a:fillRect/>
          </a:stretch>
        </p:blipFill>
        <p:spPr>
          <a:xfrm flipH="1">
            <a:off x="1449012" y="1917677"/>
            <a:ext cx="692253" cy="864565"/>
          </a:xfrm>
          <a:prstGeom prst="rect">
            <a:avLst/>
          </a:prstGeom>
        </p:spPr>
      </p:pic>
      <p:sp>
        <p:nvSpPr>
          <p:cNvPr id="6" name="Title 5"/>
          <p:cNvSpPr>
            <a:spLocks noGrp="1"/>
          </p:cNvSpPr>
          <p:nvPr>
            <p:ph type="title"/>
          </p:nvPr>
        </p:nvSpPr>
        <p:spPr/>
        <p:txBody>
          <a:bodyPr rtlCol="0">
            <a:normAutofit/>
          </a:bodyPr>
          <a:lstStyle/>
          <a:p>
            <a:pPr fontAlgn="auto">
              <a:spcAft>
                <a:spcPts val="0"/>
              </a:spcAft>
              <a:defRPr/>
            </a:pPr>
            <a:r>
              <a:rPr lang="en-US" cap="small" dirty="0" smtClean="0">
                <a:solidFill>
                  <a:prstClr val="white"/>
                </a:solidFill>
              </a:rPr>
              <a:t>Nano Technology</a:t>
            </a:r>
            <a:endParaRPr lang="en-US" sz="2800" dirty="0"/>
          </a:p>
        </p:txBody>
      </p:sp>
      <p:pic>
        <p:nvPicPr>
          <p:cNvPr id="2" name="Picture 1"/>
          <p:cNvPicPr>
            <a:picLocks/>
          </p:cNvPicPr>
          <p:nvPr/>
        </p:nvPicPr>
        <p:blipFill>
          <a:blip r:embed="rId7" cstate="screen">
            <a:extLst>
              <a:ext uri="{28A0092B-C50C-407E-A947-70E740481C1C}">
                <a14:useLocalDpi xmlns:a14="http://schemas.microsoft.com/office/drawing/2010/main"/>
              </a:ext>
            </a:extLst>
          </a:blip>
          <a:stretch>
            <a:fillRect/>
          </a:stretch>
        </p:blipFill>
        <p:spPr>
          <a:xfrm>
            <a:off x="486682" y="1271016"/>
            <a:ext cx="1981200" cy="978408"/>
          </a:xfrm>
          <a:prstGeom prst="rect">
            <a:avLst/>
          </a:prstGeom>
        </p:spPr>
      </p:pic>
      <p:grpSp>
        <p:nvGrpSpPr>
          <p:cNvPr id="5" name="Group 4"/>
          <p:cNvGrpSpPr/>
          <p:nvPr/>
        </p:nvGrpSpPr>
        <p:grpSpPr>
          <a:xfrm>
            <a:off x="4395745" y="2851708"/>
            <a:ext cx="3136829" cy="2946400"/>
            <a:chOff x="4418013" y="1058863"/>
            <a:chExt cx="4556515" cy="3209925"/>
          </a:xfrm>
        </p:grpSpPr>
        <p:pic>
          <p:nvPicPr>
            <p:cNvPr id="23" name="Picture 22" descr="Applications of Nanomaterials-SmartBomb2.png"/>
            <p:cNvPicPr>
              <a:picLocks/>
            </p:cNvPicPr>
            <p:nvPr/>
          </p:nvPicPr>
          <p:blipFill>
            <a:blip r:embed="rId8"/>
            <a:stretch>
              <a:fillRect/>
            </a:stretch>
          </p:blipFill>
          <p:spPr>
            <a:xfrm>
              <a:off x="5416550" y="1535113"/>
              <a:ext cx="1193800" cy="1190625"/>
            </a:xfrm>
            <a:prstGeom prst="rect">
              <a:avLst/>
            </a:prstGeom>
            <a:effectLst>
              <a:outerShdw blurRad="50800" dist="38100" dir="2700000" algn="tl" rotWithShape="0">
                <a:prstClr val="black">
                  <a:alpha val="40000"/>
                </a:prstClr>
              </a:outerShdw>
            </a:effectLst>
          </p:spPr>
        </p:pic>
        <p:pic>
          <p:nvPicPr>
            <p:cNvPr id="24" name="Picture 23" descr="Applications of Nanomaterials-Medicine Cabinet.png"/>
            <p:cNvPicPr>
              <a:picLocks/>
            </p:cNvPicPr>
            <p:nvPr/>
          </p:nvPicPr>
          <p:blipFill>
            <a:blip r:embed="rId9"/>
            <a:stretch>
              <a:fillRect/>
            </a:stretch>
          </p:blipFill>
          <p:spPr>
            <a:xfrm>
              <a:off x="6735763" y="1058863"/>
              <a:ext cx="1600200" cy="1000125"/>
            </a:xfrm>
            <a:prstGeom prst="rect">
              <a:avLst/>
            </a:prstGeom>
            <a:effectLst>
              <a:outerShdw blurRad="50800" dist="38100" dir="2700000" algn="tl" rotWithShape="0">
                <a:prstClr val="black">
                  <a:alpha val="40000"/>
                </a:prstClr>
              </a:outerShdw>
            </a:effectLst>
          </p:spPr>
        </p:pic>
        <p:pic>
          <p:nvPicPr>
            <p:cNvPr id="25" name="Picture 24" descr="Applications of Nanomaterials-Glowing Report2.png"/>
            <p:cNvPicPr>
              <a:picLocks/>
            </p:cNvPicPr>
            <p:nvPr/>
          </p:nvPicPr>
          <p:blipFill>
            <a:blip r:embed="rId10"/>
            <a:stretch>
              <a:fillRect/>
            </a:stretch>
          </p:blipFill>
          <p:spPr>
            <a:xfrm>
              <a:off x="4418013" y="1160463"/>
              <a:ext cx="1014412" cy="1022350"/>
            </a:xfrm>
            <a:prstGeom prst="rect">
              <a:avLst/>
            </a:prstGeom>
            <a:effectLst>
              <a:outerShdw blurRad="50800" dist="38100" dir="2700000" algn="tl" rotWithShape="0">
                <a:prstClr val="black">
                  <a:alpha val="40000"/>
                </a:prstClr>
              </a:outerShdw>
            </a:effectLst>
          </p:spPr>
        </p:pic>
        <p:pic>
          <p:nvPicPr>
            <p:cNvPr id="27" name="Picture 26" descr="Applications of Nanomaterials-Alien Invasion2.png"/>
            <p:cNvPicPr>
              <a:picLocks/>
            </p:cNvPicPr>
            <p:nvPr/>
          </p:nvPicPr>
          <p:blipFill>
            <a:blip r:embed="rId11"/>
            <a:stretch>
              <a:fillRect/>
            </a:stretch>
          </p:blipFill>
          <p:spPr>
            <a:xfrm>
              <a:off x="5405438" y="3211513"/>
              <a:ext cx="1428750" cy="1057275"/>
            </a:xfrm>
            <a:prstGeom prst="rect">
              <a:avLst/>
            </a:prstGeom>
            <a:effectLst>
              <a:outerShdw blurRad="50800" dist="38100" dir="2700000" algn="tl" rotWithShape="0">
                <a:prstClr val="black">
                  <a:alpha val="40000"/>
                </a:prstClr>
              </a:outerShdw>
            </a:effectLst>
          </p:spPr>
        </p:pic>
        <p:pic>
          <p:nvPicPr>
            <p:cNvPr id="28" name="Picture 27" descr="Applications of Nanomaterials-Seek and destroy2.png"/>
            <p:cNvPicPr>
              <a:picLocks/>
            </p:cNvPicPr>
            <p:nvPr/>
          </p:nvPicPr>
          <p:blipFill>
            <a:blip r:embed="rId12"/>
            <a:stretch>
              <a:fillRect/>
            </a:stretch>
          </p:blipFill>
          <p:spPr>
            <a:xfrm>
              <a:off x="6799263" y="1909763"/>
              <a:ext cx="1243012" cy="1119187"/>
            </a:xfrm>
            <a:prstGeom prst="rect">
              <a:avLst/>
            </a:prstGeom>
            <a:effectLst>
              <a:outerShdw blurRad="50800" dist="38100" dir="2700000" algn="tl" rotWithShape="0">
                <a:prstClr val="black">
                  <a:alpha val="40000"/>
                </a:prstClr>
              </a:outerShdw>
            </a:effectLst>
          </p:spPr>
        </p:pic>
        <p:pic>
          <p:nvPicPr>
            <p:cNvPr id="30" name="Picture 29" descr="Applications of Nanomaterials-Cell Control2.png"/>
            <p:cNvPicPr>
              <a:picLocks/>
            </p:cNvPicPr>
            <p:nvPr/>
          </p:nvPicPr>
          <p:blipFill>
            <a:blip r:embed="rId13"/>
            <a:stretch>
              <a:fillRect/>
            </a:stretch>
          </p:blipFill>
          <p:spPr>
            <a:xfrm>
              <a:off x="7183438" y="2917825"/>
              <a:ext cx="1065212" cy="1119188"/>
            </a:xfrm>
            <a:prstGeom prst="rect">
              <a:avLst/>
            </a:prstGeom>
            <a:effectLst>
              <a:outerShdw blurRad="50800" dist="38100" dir="2700000" algn="tl" rotWithShape="0">
                <a:prstClr val="black">
                  <a:alpha val="40000"/>
                </a:prstClr>
              </a:outerShdw>
            </a:effectLst>
          </p:spPr>
        </p:pic>
        <p:pic>
          <p:nvPicPr>
            <p:cNvPr id="33" name="Picture 32" descr="Applications of Nanomaterials-Power Pack2.png"/>
            <p:cNvPicPr>
              <a:picLocks/>
            </p:cNvPicPr>
            <p:nvPr/>
          </p:nvPicPr>
          <p:blipFill>
            <a:blip r:embed="rId14"/>
            <a:stretch>
              <a:fillRect/>
            </a:stretch>
          </p:blipFill>
          <p:spPr>
            <a:xfrm>
              <a:off x="5992813" y="2514600"/>
              <a:ext cx="1128712" cy="1008063"/>
            </a:xfrm>
            <a:prstGeom prst="rect">
              <a:avLst/>
            </a:prstGeom>
            <a:effectLst>
              <a:outerShdw blurRad="50800" dist="38100" dir="2700000" algn="tl" rotWithShape="0">
                <a:prstClr val="black">
                  <a:alpha val="40000"/>
                </a:prstClr>
              </a:outerShdw>
            </a:effectLst>
          </p:spPr>
        </p:pic>
        <p:pic>
          <p:nvPicPr>
            <p:cNvPr id="34" name="Picture 29" descr="Applications of Nanomaterials-Tiny Turbine2.png"/>
            <p:cNvPicPr>
              <a:picLocks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627563" y="2225675"/>
              <a:ext cx="1243012" cy="1169988"/>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bwMode="gray">
            <a:xfrm>
              <a:off x="4799013" y="1122363"/>
              <a:ext cx="1681643" cy="285008"/>
            </a:xfrm>
            <a:prstGeom prst="rect">
              <a:avLst/>
            </a:prstGeom>
            <a:noFill/>
          </p:spPr>
          <p:txBody>
            <a:bodyPr wrap="none">
              <a:spAutoFit/>
            </a:bodyPr>
            <a:lstStyle/>
            <a:p>
              <a:pPr fontAlgn="auto">
                <a:spcBef>
                  <a:spcPts val="0"/>
                </a:spcBef>
                <a:spcAft>
                  <a:spcPts val="0"/>
                </a:spcAft>
                <a:defRPr/>
              </a:pPr>
              <a:r>
                <a:rPr lang="en-US" sz="1100" dirty="0">
                  <a:solidFill>
                    <a:schemeClr val="bg1"/>
                  </a:solidFill>
                  <a:effectLst>
                    <a:glow rad="139700">
                      <a:schemeClr val="tx1">
                        <a:alpha val="40000"/>
                      </a:schemeClr>
                    </a:glow>
                    <a:outerShdw blurRad="38100" dist="38100" dir="2700000" algn="tl">
                      <a:srgbClr val="000000">
                        <a:alpha val="43137"/>
                      </a:srgbClr>
                    </a:outerShdw>
                  </a:effectLst>
                  <a:latin typeface="Futura Bk" pitchFamily="34" charset="0"/>
                  <a:cs typeface="+mn-cs"/>
                </a:rPr>
                <a:t>Glowing Report</a:t>
              </a:r>
            </a:p>
          </p:txBody>
        </p:sp>
        <p:sp>
          <p:nvSpPr>
            <p:cNvPr id="36" name="TextBox 35"/>
            <p:cNvSpPr txBox="1"/>
            <p:nvPr/>
          </p:nvSpPr>
          <p:spPr bwMode="gray">
            <a:xfrm>
              <a:off x="7078663" y="2214563"/>
              <a:ext cx="1895865" cy="285008"/>
            </a:xfrm>
            <a:prstGeom prst="rect">
              <a:avLst/>
            </a:prstGeom>
            <a:noFill/>
          </p:spPr>
          <p:txBody>
            <a:bodyPr wrap="none">
              <a:spAutoFit/>
            </a:bodyPr>
            <a:lstStyle/>
            <a:p>
              <a:pPr fontAlgn="auto">
                <a:spcBef>
                  <a:spcPts val="0"/>
                </a:spcBef>
                <a:spcAft>
                  <a:spcPts val="0"/>
                </a:spcAft>
                <a:defRPr/>
              </a:pPr>
              <a:r>
                <a:rPr lang="en-US" sz="1100" dirty="0">
                  <a:solidFill>
                    <a:schemeClr val="bg1"/>
                  </a:solidFill>
                  <a:effectLst>
                    <a:glow rad="139700">
                      <a:schemeClr val="tx1">
                        <a:alpha val="40000"/>
                      </a:schemeClr>
                    </a:glow>
                    <a:outerShdw blurRad="38100" dist="38100" dir="2700000" algn="tl">
                      <a:srgbClr val="000000">
                        <a:alpha val="43137"/>
                      </a:srgbClr>
                    </a:outerShdw>
                  </a:effectLst>
                  <a:latin typeface="Futura Bk" pitchFamily="34" charset="0"/>
                  <a:cs typeface="+mn-cs"/>
                </a:rPr>
                <a:t>Seek and Destroy</a:t>
              </a:r>
            </a:p>
          </p:txBody>
        </p:sp>
        <p:sp>
          <p:nvSpPr>
            <p:cNvPr id="37" name="TextBox 36"/>
            <p:cNvSpPr txBox="1"/>
            <p:nvPr/>
          </p:nvSpPr>
          <p:spPr bwMode="gray">
            <a:xfrm>
              <a:off x="6577012" y="2895601"/>
              <a:ext cx="1362638" cy="285008"/>
            </a:xfrm>
            <a:prstGeom prst="rect">
              <a:avLst/>
            </a:prstGeom>
            <a:noFill/>
          </p:spPr>
          <p:txBody>
            <a:bodyPr wrap="none">
              <a:spAutoFit/>
            </a:bodyPr>
            <a:lstStyle/>
            <a:p>
              <a:pPr fontAlgn="auto">
                <a:spcBef>
                  <a:spcPts val="0"/>
                </a:spcBef>
                <a:spcAft>
                  <a:spcPts val="0"/>
                </a:spcAft>
                <a:defRPr/>
              </a:pPr>
              <a:r>
                <a:rPr lang="en-US" sz="1100" dirty="0">
                  <a:solidFill>
                    <a:schemeClr val="bg1"/>
                  </a:solidFill>
                  <a:effectLst>
                    <a:glow rad="139700">
                      <a:schemeClr val="tx1">
                        <a:alpha val="40000"/>
                      </a:schemeClr>
                    </a:glow>
                    <a:outerShdw blurRad="38100" dist="38100" dir="2700000" algn="tl">
                      <a:srgbClr val="000000">
                        <a:alpha val="43137"/>
                      </a:srgbClr>
                    </a:outerShdw>
                  </a:effectLst>
                  <a:latin typeface="Futura Bk" pitchFamily="34" charset="0"/>
                  <a:cs typeface="+mn-cs"/>
                </a:rPr>
                <a:t>Power Pack</a:t>
              </a:r>
            </a:p>
          </p:txBody>
        </p:sp>
        <p:sp>
          <p:nvSpPr>
            <p:cNvPr id="38" name="TextBox 37"/>
            <p:cNvSpPr txBox="1"/>
            <p:nvPr/>
          </p:nvSpPr>
          <p:spPr bwMode="gray">
            <a:xfrm>
              <a:off x="5148263" y="3119438"/>
              <a:ext cx="1409208" cy="285008"/>
            </a:xfrm>
            <a:prstGeom prst="rect">
              <a:avLst/>
            </a:prstGeom>
            <a:noFill/>
          </p:spPr>
          <p:txBody>
            <a:bodyPr wrap="none">
              <a:spAutoFit/>
            </a:bodyPr>
            <a:lstStyle/>
            <a:p>
              <a:pPr fontAlgn="auto">
                <a:spcBef>
                  <a:spcPts val="0"/>
                </a:spcBef>
                <a:spcAft>
                  <a:spcPts val="0"/>
                </a:spcAft>
                <a:defRPr/>
              </a:pPr>
              <a:r>
                <a:rPr lang="en-US" sz="1100" dirty="0">
                  <a:solidFill>
                    <a:schemeClr val="bg1"/>
                  </a:solidFill>
                  <a:effectLst>
                    <a:glow rad="139700">
                      <a:schemeClr val="tx1">
                        <a:alpha val="40000"/>
                      </a:schemeClr>
                    </a:glow>
                    <a:outerShdw blurRad="38100" dist="38100" dir="2700000" algn="tl">
                      <a:srgbClr val="000000">
                        <a:alpha val="43137"/>
                      </a:srgbClr>
                    </a:outerShdw>
                  </a:effectLst>
                  <a:latin typeface="Futura Bk" pitchFamily="34" charset="0"/>
                  <a:cs typeface="+mn-cs"/>
                </a:rPr>
                <a:t>Tiny Turbine</a:t>
              </a:r>
            </a:p>
          </p:txBody>
        </p:sp>
        <p:sp>
          <p:nvSpPr>
            <p:cNvPr id="39" name="TextBox 38"/>
            <p:cNvSpPr txBox="1"/>
            <p:nvPr/>
          </p:nvSpPr>
          <p:spPr bwMode="gray">
            <a:xfrm>
              <a:off x="5532439" y="3897313"/>
              <a:ext cx="1546590" cy="285008"/>
            </a:xfrm>
            <a:prstGeom prst="rect">
              <a:avLst/>
            </a:prstGeom>
            <a:noFill/>
          </p:spPr>
          <p:txBody>
            <a:bodyPr wrap="none">
              <a:spAutoFit/>
            </a:bodyPr>
            <a:lstStyle/>
            <a:p>
              <a:pPr fontAlgn="auto">
                <a:spcBef>
                  <a:spcPts val="0"/>
                </a:spcBef>
                <a:spcAft>
                  <a:spcPts val="0"/>
                </a:spcAft>
                <a:defRPr/>
              </a:pPr>
              <a:r>
                <a:rPr lang="en-US" sz="1100" dirty="0">
                  <a:solidFill>
                    <a:schemeClr val="bg1"/>
                  </a:solidFill>
                  <a:effectLst>
                    <a:glow rad="139700">
                      <a:schemeClr val="tx1">
                        <a:alpha val="40000"/>
                      </a:schemeClr>
                    </a:glow>
                    <a:outerShdw blurRad="38100" dist="38100" dir="2700000" algn="tl">
                      <a:srgbClr val="000000">
                        <a:alpha val="43137"/>
                      </a:srgbClr>
                    </a:outerShdw>
                  </a:effectLst>
                  <a:latin typeface="Futura Bk" pitchFamily="34" charset="0"/>
                  <a:cs typeface="+mn-cs"/>
                </a:rPr>
                <a:t>Alien Invasion</a:t>
              </a:r>
            </a:p>
          </p:txBody>
        </p:sp>
        <p:sp>
          <p:nvSpPr>
            <p:cNvPr id="40" name="TextBox 39"/>
            <p:cNvSpPr txBox="1"/>
            <p:nvPr/>
          </p:nvSpPr>
          <p:spPr bwMode="gray">
            <a:xfrm>
              <a:off x="5670551" y="1592262"/>
              <a:ext cx="1404551" cy="285008"/>
            </a:xfrm>
            <a:prstGeom prst="rect">
              <a:avLst/>
            </a:prstGeom>
            <a:noFill/>
          </p:spPr>
          <p:txBody>
            <a:bodyPr wrap="none">
              <a:spAutoFit/>
            </a:bodyPr>
            <a:lstStyle/>
            <a:p>
              <a:pPr fontAlgn="auto">
                <a:spcBef>
                  <a:spcPts val="0"/>
                </a:spcBef>
                <a:spcAft>
                  <a:spcPts val="0"/>
                </a:spcAft>
                <a:defRPr/>
              </a:pPr>
              <a:r>
                <a:rPr lang="en-US" sz="1100" dirty="0">
                  <a:solidFill>
                    <a:schemeClr val="bg1"/>
                  </a:solidFill>
                  <a:effectLst>
                    <a:glow rad="139700">
                      <a:schemeClr val="tx1">
                        <a:alpha val="40000"/>
                      </a:schemeClr>
                    </a:glow>
                    <a:outerShdw blurRad="38100" dist="38100" dir="2700000" algn="tl">
                      <a:srgbClr val="000000">
                        <a:alpha val="43137"/>
                      </a:srgbClr>
                    </a:outerShdw>
                  </a:effectLst>
                  <a:latin typeface="Futura Bk" pitchFamily="34" charset="0"/>
                  <a:cs typeface="+mn-cs"/>
                </a:rPr>
                <a:t>Smart Bomb</a:t>
              </a:r>
            </a:p>
          </p:txBody>
        </p:sp>
        <p:sp>
          <p:nvSpPr>
            <p:cNvPr id="41" name="TextBox 40"/>
            <p:cNvSpPr txBox="1"/>
            <p:nvPr/>
          </p:nvSpPr>
          <p:spPr bwMode="gray">
            <a:xfrm>
              <a:off x="6761163" y="1649413"/>
              <a:ext cx="1853952" cy="285008"/>
            </a:xfrm>
            <a:prstGeom prst="rect">
              <a:avLst/>
            </a:prstGeom>
            <a:noFill/>
          </p:spPr>
          <p:txBody>
            <a:bodyPr wrap="none">
              <a:spAutoFit/>
            </a:bodyPr>
            <a:lstStyle/>
            <a:p>
              <a:pPr fontAlgn="auto">
                <a:spcBef>
                  <a:spcPts val="0"/>
                </a:spcBef>
                <a:spcAft>
                  <a:spcPts val="0"/>
                </a:spcAft>
                <a:defRPr/>
              </a:pPr>
              <a:r>
                <a:rPr lang="en-US" sz="1100" dirty="0">
                  <a:solidFill>
                    <a:schemeClr val="bg1"/>
                  </a:solidFill>
                  <a:effectLst>
                    <a:glow rad="139700">
                      <a:schemeClr val="tx1">
                        <a:alpha val="40000"/>
                      </a:schemeClr>
                    </a:glow>
                    <a:outerShdw blurRad="38100" dist="38100" dir="2700000" algn="tl">
                      <a:srgbClr val="000000">
                        <a:alpha val="43137"/>
                      </a:srgbClr>
                    </a:outerShdw>
                  </a:effectLst>
                  <a:latin typeface="Futura Bk" pitchFamily="34" charset="0"/>
                  <a:cs typeface="+mn-cs"/>
                </a:rPr>
                <a:t>Medicine Cabinet</a:t>
              </a:r>
            </a:p>
          </p:txBody>
        </p:sp>
        <p:sp>
          <p:nvSpPr>
            <p:cNvPr id="42" name="TextBox 41"/>
            <p:cNvSpPr txBox="1"/>
            <p:nvPr/>
          </p:nvSpPr>
          <p:spPr bwMode="gray">
            <a:xfrm>
              <a:off x="7605712" y="3119438"/>
              <a:ext cx="1341683" cy="285008"/>
            </a:xfrm>
            <a:prstGeom prst="rect">
              <a:avLst/>
            </a:prstGeom>
            <a:noFill/>
          </p:spPr>
          <p:txBody>
            <a:bodyPr wrap="none">
              <a:spAutoFit/>
            </a:bodyPr>
            <a:lstStyle/>
            <a:p>
              <a:pPr fontAlgn="auto">
                <a:spcBef>
                  <a:spcPts val="0"/>
                </a:spcBef>
                <a:spcAft>
                  <a:spcPts val="0"/>
                </a:spcAft>
                <a:defRPr/>
              </a:pPr>
              <a:r>
                <a:rPr lang="en-US" sz="1100" dirty="0">
                  <a:solidFill>
                    <a:schemeClr val="bg1"/>
                  </a:solidFill>
                  <a:effectLst>
                    <a:glow rad="139700">
                      <a:schemeClr val="tx1">
                        <a:alpha val="40000"/>
                      </a:schemeClr>
                    </a:glow>
                    <a:outerShdw blurRad="38100" dist="38100" dir="2700000" algn="tl">
                      <a:srgbClr val="000000">
                        <a:alpha val="43137"/>
                      </a:srgbClr>
                    </a:outerShdw>
                  </a:effectLst>
                  <a:latin typeface="Futura Bk" pitchFamily="34" charset="0"/>
                  <a:cs typeface="+mn-cs"/>
                </a:rPr>
                <a:t>Cell Control</a:t>
              </a:r>
            </a:p>
          </p:txBody>
        </p:sp>
      </p:grpSp>
      <p:sp>
        <p:nvSpPr>
          <p:cNvPr id="22" name="TextBox 21"/>
          <p:cNvSpPr txBox="1"/>
          <p:nvPr/>
        </p:nvSpPr>
        <p:spPr>
          <a:xfrm>
            <a:off x="177029" y="2739751"/>
            <a:ext cx="2307555" cy="1077218"/>
          </a:xfrm>
          <a:prstGeom prst="rect">
            <a:avLst/>
          </a:prstGeom>
          <a:noFill/>
        </p:spPr>
        <p:txBody>
          <a:bodyPr wrap="none" rtlCol="0">
            <a:spAutoFit/>
          </a:bodyPr>
          <a:lstStyle/>
          <a:p>
            <a:pPr algn="r"/>
            <a:r>
              <a:rPr lang="en-US" sz="1600" dirty="0" smtClean="0">
                <a:solidFill>
                  <a:schemeClr val="bg1"/>
                </a:solidFill>
              </a:rPr>
              <a:t>Potential toxicity</a:t>
            </a:r>
          </a:p>
          <a:p>
            <a:pPr algn="r"/>
            <a:r>
              <a:rPr lang="en-US" sz="1600" dirty="0" smtClean="0">
                <a:solidFill>
                  <a:schemeClr val="bg1"/>
                </a:solidFill>
              </a:rPr>
              <a:t>Binary nanoWeapons</a:t>
            </a:r>
          </a:p>
          <a:p>
            <a:pPr algn="r"/>
            <a:r>
              <a:rPr lang="en-US" sz="1600" dirty="0" smtClean="0">
                <a:solidFill>
                  <a:schemeClr val="bg1"/>
                </a:solidFill>
              </a:rPr>
              <a:t>Raw materials Availability</a:t>
            </a:r>
          </a:p>
          <a:p>
            <a:pPr algn="r"/>
            <a:r>
              <a:rPr lang="en-US" sz="1600" dirty="0" smtClean="0">
                <a:solidFill>
                  <a:schemeClr val="bg1"/>
                </a:solidFill>
              </a:rPr>
              <a:t>Grey Goo</a:t>
            </a:r>
          </a:p>
        </p:txBody>
      </p:sp>
      <p:cxnSp>
        <p:nvCxnSpPr>
          <p:cNvPr id="4" name="Straight Connector 3"/>
          <p:cNvCxnSpPr/>
          <p:nvPr/>
        </p:nvCxnSpPr>
        <p:spPr>
          <a:xfrm flipH="1">
            <a:off x="3413074" y="1228099"/>
            <a:ext cx="1392532" cy="2526972"/>
          </a:xfrm>
          <a:prstGeom prst="line">
            <a:avLst/>
          </a:prstGeom>
          <a:ln w="28575">
            <a:headEnd type="oval" w="med" len="med"/>
            <a:tailEnd type="oval"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5791201" y="1628567"/>
            <a:ext cx="113809" cy="1521560"/>
          </a:xfrm>
          <a:prstGeom prst="line">
            <a:avLst/>
          </a:prstGeom>
          <a:ln w="28575">
            <a:headEnd type="oval" w="med" len="med"/>
            <a:tailEnd type="oval"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6479790" y="2598587"/>
            <a:ext cx="1701743" cy="1109171"/>
          </a:xfrm>
          <a:prstGeom prst="line">
            <a:avLst/>
          </a:prstGeom>
          <a:ln w="28575">
            <a:headEnd type="oval" w="med" len="med"/>
            <a:tailEnd type="oval"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620000" y="3547029"/>
            <a:ext cx="1364740" cy="1683180"/>
          </a:xfrm>
          <a:prstGeom prst="rect">
            <a:avLst/>
          </a:prstGeom>
        </p:spPr>
      </p:pic>
      <p:sp>
        <p:nvSpPr>
          <p:cNvPr id="26" name="TextBox 25"/>
          <p:cNvSpPr txBox="1"/>
          <p:nvPr/>
        </p:nvSpPr>
        <p:spPr>
          <a:xfrm>
            <a:off x="7526418" y="4989775"/>
            <a:ext cx="1551905" cy="400110"/>
          </a:xfrm>
          <a:prstGeom prst="rect">
            <a:avLst/>
          </a:prstGeom>
          <a:noFill/>
        </p:spPr>
        <p:txBody>
          <a:bodyPr wrap="square" rtlCol="0">
            <a:spAutoFit/>
          </a:bodyPr>
          <a:lstStyle/>
          <a:p>
            <a:pPr algn="r">
              <a:lnSpc>
                <a:spcPts val="1200"/>
              </a:lnSpc>
            </a:pPr>
            <a:r>
              <a:rPr lang="en-US" sz="1200" b="1" dirty="0">
                <a:solidFill>
                  <a:schemeClr val="bg1"/>
                </a:solidFill>
              </a:rPr>
              <a:t>molecular manufacturing</a:t>
            </a:r>
            <a:endParaRPr lang="en-US" sz="1200" dirty="0">
              <a:solidFill>
                <a:schemeClr val="bg1"/>
              </a:solidFill>
            </a:endParaRPr>
          </a:p>
        </p:txBody>
      </p:sp>
      <p:sp>
        <p:nvSpPr>
          <p:cNvPr id="48" name="Footer Placeholder 4"/>
          <p:cNvSpPr txBox="1">
            <a:spLocks/>
          </p:cNvSpPr>
          <p:nvPr/>
        </p:nvSpPr>
        <p:spPr>
          <a:xfrm>
            <a:off x="3124200" y="6356351"/>
            <a:ext cx="2895600" cy="366183"/>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defRPr/>
            </a:pPr>
            <a:r>
              <a:rPr lang="en-US" smtClean="0"/>
              <a:t>Copyright </a:t>
            </a:r>
            <a:r>
              <a:rPr lang="en-US" i="1" smtClean="0"/>
              <a:t>JLWFutures</a:t>
            </a:r>
            <a:r>
              <a:rPr lang="en-US" smtClean="0"/>
              <a:t> 2014</a:t>
            </a:r>
            <a:endParaRPr lang="en-US" dirty="0"/>
          </a:p>
        </p:txBody>
      </p:sp>
    </p:spTree>
    <p:extLst>
      <p:ext uri="{BB962C8B-B14F-4D97-AF65-F5344CB8AC3E}">
        <p14:creationId xmlns:p14="http://schemas.microsoft.com/office/powerpoint/2010/main" val="316729503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wipe(up)">
                                      <p:cBhvr>
                                        <p:cTn id="16" dur="500"/>
                                        <p:tgtEl>
                                          <p:spTgt spid="51"/>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wipe(up)">
                                      <p:cBhvr>
                                        <p:cTn id="25" dur="500"/>
                                        <p:tgtEl>
                                          <p:spTgt spid="54"/>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up)">
                                      <p:cBhvr>
                                        <p:cTn id="37" dur="500"/>
                                        <p:tgtEl>
                                          <p:spTgt spid="19"/>
                                        </p:tgtEl>
                                      </p:cBhvr>
                                    </p:animEffect>
                                  </p:childTnLst>
                                </p:cTn>
                              </p:par>
                            </p:childTnLst>
                          </p:cTn>
                        </p:par>
                        <p:par>
                          <p:cTn id="38" fill="hold">
                            <p:stCondLst>
                              <p:cond delay="500"/>
                            </p:stCondLst>
                            <p:childTnLst>
                              <p:par>
                                <p:cTn id="39" presetID="22" presetClass="entr" presetSubtype="1"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up)">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4312" y="1755648"/>
            <a:ext cx="3310128" cy="331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p:cNvPicPr>
          <p:nvPr/>
        </p:nvPicPr>
        <p:blipFill>
          <a:blip r:embed="rId3" cstate="screen">
            <a:extLst>
              <a:ext uri="{28A0092B-C50C-407E-A947-70E740481C1C}">
                <a14:useLocalDpi xmlns:a14="http://schemas.microsoft.com/office/drawing/2010/main"/>
              </a:ext>
            </a:extLst>
          </a:blip>
          <a:stretch>
            <a:fillRect/>
          </a:stretch>
        </p:blipFill>
        <p:spPr bwMode="auto">
          <a:xfrm>
            <a:off x="214312" y="1755648"/>
            <a:ext cx="3310128" cy="331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5"/>
          <p:cNvPicPr>
            <a:picLocks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214312" y="1755648"/>
            <a:ext cx="3310128" cy="331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p:cNvPicPr>
            <a:picLocks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214312" y="1755648"/>
            <a:ext cx="3310128" cy="331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p:txBody>
          <a:bodyPr rtlCol="0">
            <a:normAutofit/>
          </a:bodyPr>
          <a:lstStyle/>
          <a:p>
            <a:pPr fontAlgn="auto">
              <a:spcAft>
                <a:spcPts val="0"/>
              </a:spcAft>
              <a:defRPr/>
            </a:pPr>
            <a:r>
              <a:rPr lang="en-US" dirty="0" smtClean="0">
                <a:solidFill>
                  <a:prstClr val="white"/>
                </a:solidFill>
              </a:rPr>
              <a:t>Energy </a:t>
            </a:r>
            <a:r>
              <a:rPr lang="en-US" cap="small" dirty="0" smtClean="0">
                <a:solidFill>
                  <a:prstClr val="white"/>
                </a:solidFill>
              </a:rPr>
              <a:t>Technology</a:t>
            </a:r>
            <a:endParaRPr lang="en-US" sz="2800" dirty="0"/>
          </a:p>
        </p:txBody>
      </p:sp>
      <p:grpSp>
        <p:nvGrpSpPr>
          <p:cNvPr id="37" name="Group 36"/>
          <p:cNvGrpSpPr/>
          <p:nvPr/>
        </p:nvGrpSpPr>
        <p:grpSpPr>
          <a:xfrm>
            <a:off x="1343211" y="430151"/>
            <a:ext cx="7791448" cy="5936341"/>
            <a:chOff x="1343211" y="322613"/>
            <a:chExt cx="7791448" cy="4452256"/>
          </a:xfrm>
        </p:grpSpPr>
        <p:sp>
          <p:nvSpPr>
            <p:cNvPr id="28" name="TextBox 27"/>
            <p:cNvSpPr txBox="1"/>
            <p:nvPr/>
          </p:nvSpPr>
          <p:spPr>
            <a:xfrm>
              <a:off x="4749749" y="3087350"/>
              <a:ext cx="2311787" cy="692498"/>
            </a:xfrm>
            <a:prstGeom prst="rect">
              <a:avLst/>
            </a:prstGeom>
            <a:noFill/>
          </p:spPr>
          <p:txBody>
            <a:bodyPr wrap="none" rtlCol="0">
              <a:spAutoFit/>
            </a:bodyPr>
            <a:lstStyle/>
            <a:p>
              <a:r>
                <a:rPr lang="en-US" sz="5400" b="1" dirty="0" smtClean="0">
                  <a:solidFill>
                    <a:schemeClr val="bg1"/>
                  </a:solidFill>
                  <a:effectLst>
                    <a:glow rad="63500">
                      <a:schemeClr val="accent1">
                        <a:satMod val="175000"/>
                        <a:alpha val="40000"/>
                      </a:schemeClr>
                    </a:glow>
                    <a:innerShdw blurRad="114300">
                      <a:prstClr val="black"/>
                    </a:innerShdw>
                  </a:effectLst>
                  <a:latin typeface="Arial Black" pitchFamily="34" charset="0"/>
                </a:rPr>
                <a:t>Micro</a:t>
              </a:r>
              <a:endParaRPr lang="en-US" sz="2000" b="1" dirty="0">
                <a:solidFill>
                  <a:schemeClr val="bg1"/>
                </a:solidFill>
                <a:effectLst>
                  <a:glow rad="63500">
                    <a:schemeClr val="accent1">
                      <a:satMod val="175000"/>
                      <a:alpha val="40000"/>
                    </a:schemeClr>
                  </a:glow>
                  <a:innerShdw blurRad="114300">
                    <a:prstClr val="black"/>
                  </a:innerShdw>
                </a:effectLst>
                <a:latin typeface="Arial Black" pitchFamily="34" charset="0"/>
              </a:endParaRPr>
            </a:p>
          </p:txBody>
        </p:sp>
        <p:sp>
          <p:nvSpPr>
            <p:cNvPr id="25" name="TextBox 24"/>
            <p:cNvSpPr txBox="1"/>
            <p:nvPr/>
          </p:nvSpPr>
          <p:spPr>
            <a:xfrm>
              <a:off x="4795927" y="1629954"/>
              <a:ext cx="2278509" cy="623248"/>
            </a:xfrm>
            <a:prstGeom prst="rect">
              <a:avLst/>
            </a:prstGeom>
            <a:noFill/>
          </p:spPr>
          <p:txBody>
            <a:bodyPr wrap="none" rtlCol="0">
              <a:spAutoFit/>
            </a:bodyPr>
            <a:lstStyle/>
            <a:p>
              <a:r>
                <a:rPr lang="en-US" sz="4800" b="1" dirty="0" smtClean="0">
                  <a:solidFill>
                    <a:schemeClr val="bg1"/>
                  </a:solidFill>
                  <a:effectLst>
                    <a:glow rad="63500">
                      <a:schemeClr val="accent1">
                        <a:satMod val="175000"/>
                        <a:alpha val="40000"/>
                      </a:schemeClr>
                    </a:glow>
                    <a:innerShdw blurRad="114300">
                      <a:prstClr val="black"/>
                    </a:innerShdw>
                  </a:effectLst>
                  <a:latin typeface="Arial Black" pitchFamily="34" charset="0"/>
                </a:rPr>
                <a:t>Macro</a:t>
              </a:r>
              <a:endParaRPr lang="en-US" sz="4800" b="1" dirty="0">
                <a:solidFill>
                  <a:schemeClr val="bg1"/>
                </a:solidFill>
                <a:effectLst>
                  <a:glow rad="63500">
                    <a:schemeClr val="accent1">
                      <a:satMod val="175000"/>
                      <a:alpha val="40000"/>
                    </a:schemeClr>
                  </a:glow>
                  <a:innerShdw blurRad="114300">
                    <a:prstClr val="black"/>
                  </a:innerShdw>
                </a:effectLst>
                <a:latin typeface="Arial Black" pitchFamily="34" charset="0"/>
              </a:endParaRPr>
            </a:p>
          </p:txBody>
        </p:sp>
        <p:cxnSp>
          <p:nvCxnSpPr>
            <p:cNvPr id="22" name="Straight Connector 21"/>
            <p:cNvCxnSpPr/>
            <p:nvPr/>
          </p:nvCxnSpPr>
          <p:spPr>
            <a:xfrm>
              <a:off x="2723179" y="2963459"/>
              <a:ext cx="6207239" cy="36941"/>
            </a:xfrm>
            <a:prstGeom prst="line">
              <a:avLst/>
            </a:prstGeom>
            <a:ln w="7620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57" name="Group 56"/>
            <p:cNvGrpSpPr/>
            <p:nvPr/>
          </p:nvGrpSpPr>
          <p:grpSpPr>
            <a:xfrm>
              <a:off x="1343211" y="322613"/>
              <a:ext cx="7791448" cy="4452256"/>
              <a:chOff x="1303017" y="281669"/>
              <a:chExt cx="7791448" cy="4452256"/>
            </a:xfrm>
          </p:grpSpPr>
          <p:pic>
            <p:nvPicPr>
              <p:cNvPr id="17" name="Picture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03017" y="281669"/>
                <a:ext cx="7791448" cy="4452256"/>
              </a:xfrm>
              <a:prstGeom prst="rect">
                <a:avLst/>
              </a:prstGeom>
            </p:spPr>
          </p:pic>
          <p:cxnSp>
            <p:nvCxnSpPr>
              <p:cNvPr id="32" name="Straight Connector 31"/>
              <p:cNvCxnSpPr/>
              <p:nvPr/>
            </p:nvCxnSpPr>
            <p:spPr>
              <a:xfrm>
                <a:off x="3068290" y="2902915"/>
                <a:ext cx="4643444" cy="54043"/>
              </a:xfrm>
              <a:prstGeom prst="line">
                <a:avLst/>
              </a:prstGeom>
              <a:ln w="28575">
                <a:solidFill>
                  <a:srgbClr val="CCFF33"/>
                </a:solidFill>
                <a:headEnd type="oval" w="med" len="med"/>
                <a:tailEnd type="triangle" w="med"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2286749" y="1105468"/>
                <a:ext cx="5257051" cy="1402330"/>
              </a:xfrm>
              <a:prstGeom prst="line">
                <a:avLst/>
              </a:prstGeom>
              <a:ln w="28575">
                <a:solidFill>
                  <a:srgbClr val="CCFF33"/>
                </a:solidFill>
                <a:headEnd type="oval" w="med" len="med"/>
                <a:tailEnd type="stealth" w="med"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3909605" y="3437563"/>
                <a:ext cx="4042193" cy="46178"/>
              </a:xfrm>
              <a:prstGeom prst="line">
                <a:avLst/>
              </a:prstGeom>
              <a:ln w="28575">
                <a:solidFill>
                  <a:srgbClr val="CCFF33"/>
                </a:solidFill>
                <a:headEnd type="oval" w="med" len="med"/>
                <a:tailEnd type="triangle" w="med"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rot="892003">
                <a:off x="6126938" y="3806452"/>
                <a:ext cx="184731" cy="253916"/>
              </a:xfrm>
              <a:prstGeom prst="rect">
                <a:avLst/>
              </a:prstGeom>
              <a:noFill/>
            </p:spPr>
            <p:txBody>
              <a:bodyPr wrap="none" rtlCol="0">
                <a:spAutoFit/>
              </a:bodyPr>
              <a:lstStyle/>
              <a:p>
                <a:endParaRPr lang="en-US" sz="1600" b="1" dirty="0">
                  <a:solidFill>
                    <a:schemeClr val="bg1"/>
                  </a:solidFill>
                  <a:effectLst>
                    <a:outerShdw blurRad="38100" dist="38100" dir="2700000" algn="tl">
                      <a:srgbClr val="000000">
                        <a:alpha val="43137"/>
                      </a:srgbClr>
                    </a:outerShdw>
                  </a:effectLst>
                </a:endParaRPr>
              </a:p>
            </p:txBody>
          </p:sp>
          <p:cxnSp>
            <p:nvCxnSpPr>
              <p:cNvPr id="61" name="Straight Connector 60"/>
              <p:cNvCxnSpPr/>
              <p:nvPr/>
            </p:nvCxnSpPr>
            <p:spPr>
              <a:xfrm flipV="1">
                <a:off x="2781299" y="2630105"/>
                <a:ext cx="5435403" cy="80310"/>
              </a:xfrm>
              <a:prstGeom prst="line">
                <a:avLst/>
              </a:prstGeom>
              <a:ln w="28575">
                <a:solidFill>
                  <a:srgbClr val="CCFF33"/>
                </a:solidFill>
                <a:headEnd type="oval" w="med" len="med"/>
                <a:tailEnd type="stealth" w="med"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2286749" y="1105468"/>
                <a:ext cx="3643953" cy="1282889"/>
              </a:xfrm>
              <a:prstGeom prst="line">
                <a:avLst/>
              </a:prstGeom>
              <a:ln w="28575">
                <a:solidFill>
                  <a:srgbClr val="CCFF33"/>
                </a:solidFill>
                <a:headEnd type="oval" w="med" len="med"/>
                <a:tailEnd type="stealth" w="med"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rot="20445280">
                <a:off x="3101564" y="1660789"/>
                <a:ext cx="1135952" cy="253916"/>
              </a:xfrm>
              <a:prstGeom prst="rect">
                <a:avLst/>
              </a:prstGeom>
              <a:noFill/>
            </p:spPr>
            <p:txBody>
              <a:bodyPr wrap="none" rtlCol="0">
                <a:spAutoFit/>
              </a:bodyPr>
              <a:lstStyle/>
              <a:p>
                <a:r>
                  <a:rPr lang="en-US" sz="1600" b="1" dirty="0" smtClean="0">
                    <a:ln>
                      <a:solidFill>
                        <a:schemeClr val="tx1"/>
                      </a:solidFill>
                    </a:ln>
                    <a:solidFill>
                      <a:schemeClr val="bg1"/>
                    </a:solidFill>
                    <a:effectLst>
                      <a:outerShdw blurRad="38100" dist="38100" dir="2700000" algn="tl">
                        <a:srgbClr val="000000">
                          <a:alpha val="43137"/>
                        </a:srgbClr>
                      </a:outerShdw>
                    </a:effectLst>
                  </a:rPr>
                  <a:t>Fossil Fuels</a:t>
                </a:r>
                <a:endParaRPr lang="en-US" b="1" dirty="0">
                  <a:ln>
                    <a:solidFill>
                      <a:schemeClr val="tx1"/>
                    </a:solidFill>
                  </a:ln>
                  <a:solidFill>
                    <a:schemeClr val="bg1"/>
                  </a:solidFill>
                  <a:effectLst>
                    <a:outerShdw blurRad="38100" dist="38100" dir="2700000" algn="tl">
                      <a:srgbClr val="000000">
                        <a:alpha val="43137"/>
                      </a:srgbClr>
                    </a:outerShdw>
                  </a:effectLst>
                </a:endParaRPr>
              </a:p>
            </p:txBody>
          </p:sp>
          <p:sp>
            <p:nvSpPr>
              <p:cNvPr id="29" name="TextBox 28"/>
              <p:cNvSpPr txBox="1"/>
              <p:nvPr/>
            </p:nvSpPr>
            <p:spPr>
              <a:xfrm rot="20672162">
                <a:off x="3602772" y="1660789"/>
                <a:ext cx="1833066" cy="253916"/>
              </a:xfrm>
              <a:prstGeom prst="rect">
                <a:avLst/>
              </a:prstGeom>
              <a:noFill/>
            </p:spPr>
            <p:txBody>
              <a:bodyPr wrap="none" rtlCol="0">
                <a:spAutoFit/>
              </a:bodyPr>
              <a:lstStyle/>
              <a:p>
                <a:r>
                  <a:rPr lang="en-US" sz="1600" b="1" dirty="0" smtClean="0">
                    <a:ln>
                      <a:solidFill>
                        <a:schemeClr val="tx1"/>
                      </a:solidFill>
                    </a:ln>
                    <a:solidFill>
                      <a:schemeClr val="bg1"/>
                    </a:solidFill>
                    <a:effectLst>
                      <a:outerShdw blurRad="38100" dist="38100" dir="2700000" algn="tl">
                        <a:srgbClr val="000000">
                          <a:alpha val="43137"/>
                        </a:srgbClr>
                      </a:outerShdw>
                    </a:effectLst>
                  </a:rPr>
                  <a:t>Renewable Sources</a:t>
                </a:r>
                <a:endParaRPr lang="en-US" sz="1600" b="1" dirty="0">
                  <a:ln>
                    <a:solidFill>
                      <a:schemeClr val="tx1"/>
                    </a:solidFill>
                  </a:ln>
                  <a:solidFill>
                    <a:schemeClr val="bg1"/>
                  </a:solidFill>
                  <a:effectLst>
                    <a:outerShdw blurRad="38100" dist="38100" dir="2700000" algn="tl">
                      <a:srgbClr val="000000">
                        <a:alpha val="43137"/>
                      </a:srgbClr>
                    </a:outerShdw>
                  </a:effectLst>
                </a:endParaRPr>
              </a:p>
            </p:txBody>
          </p:sp>
          <p:sp>
            <p:nvSpPr>
              <p:cNvPr id="60" name="TextBox 59"/>
              <p:cNvSpPr txBox="1"/>
              <p:nvPr/>
            </p:nvSpPr>
            <p:spPr>
              <a:xfrm>
                <a:off x="3982666" y="2388357"/>
                <a:ext cx="2886175" cy="253916"/>
              </a:xfrm>
              <a:prstGeom prst="rect">
                <a:avLst/>
              </a:prstGeom>
              <a:noFill/>
            </p:spPr>
            <p:txBody>
              <a:bodyPr wrap="none" rtlCol="0">
                <a:spAutoFit/>
              </a:bodyPr>
              <a:lstStyle/>
              <a:p>
                <a:r>
                  <a:rPr lang="en-US" sz="1600" b="1" dirty="0" smtClean="0">
                    <a:ln>
                      <a:solidFill>
                        <a:schemeClr val="tx1"/>
                      </a:solidFill>
                    </a:ln>
                    <a:solidFill>
                      <a:schemeClr val="bg1"/>
                    </a:solidFill>
                    <a:effectLst>
                      <a:outerShdw blurRad="38100" dist="38100" dir="2700000" algn="tl">
                        <a:srgbClr val="000000">
                          <a:alpha val="43137"/>
                        </a:srgbClr>
                      </a:outerShdw>
                    </a:effectLst>
                  </a:rPr>
                  <a:t>Alternative, Alternative Sources</a:t>
                </a:r>
                <a:endParaRPr lang="en-US" sz="1600" b="1" dirty="0">
                  <a:ln>
                    <a:solidFill>
                      <a:schemeClr val="tx1"/>
                    </a:solidFill>
                  </a:ln>
                  <a:solidFill>
                    <a:schemeClr val="bg1"/>
                  </a:solidFill>
                  <a:effectLst>
                    <a:outerShdw blurRad="38100" dist="38100" dir="2700000" algn="tl">
                      <a:srgbClr val="000000">
                        <a:alpha val="43137"/>
                      </a:srgbClr>
                    </a:outerShdw>
                  </a:effectLst>
                </a:endParaRPr>
              </a:p>
            </p:txBody>
          </p:sp>
          <p:sp>
            <p:nvSpPr>
              <p:cNvPr id="45" name="TextBox 44"/>
              <p:cNvSpPr txBox="1"/>
              <p:nvPr/>
            </p:nvSpPr>
            <p:spPr>
              <a:xfrm>
                <a:off x="4617029" y="3155660"/>
                <a:ext cx="1488484" cy="253916"/>
              </a:xfrm>
              <a:prstGeom prst="rect">
                <a:avLst/>
              </a:prstGeom>
              <a:noFill/>
            </p:spPr>
            <p:txBody>
              <a:bodyPr wrap="none" rtlCol="0">
                <a:spAutoFit/>
              </a:bodyPr>
              <a:lstStyle/>
              <a:p>
                <a:r>
                  <a:rPr lang="en-US" sz="1600" b="1" dirty="0" smtClean="0">
                    <a:ln>
                      <a:solidFill>
                        <a:schemeClr val="tx1"/>
                      </a:solidFill>
                    </a:ln>
                    <a:solidFill>
                      <a:schemeClr val="bg1"/>
                    </a:solidFill>
                    <a:effectLst>
                      <a:outerShdw blurRad="50800" dist="38100" dir="2700000" algn="tl" rotWithShape="0">
                        <a:prstClr val="black">
                          <a:alpha val="40000"/>
                        </a:prstClr>
                      </a:outerShdw>
                    </a:effectLst>
                  </a:rPr>
                  <a:t>Parasitic Power</a:t>
                </a:r>
                <a:endParaRPr lang="en-US" sz="1600" b="1" dirty="0">
                  <a:ln>
                    <a:solidFill>
                      <a:schemeClr val="tx1"/>
                    </a:solidFill>
                  </a:ln>
                  <a:solidFill>
                    <a:schemeClr val="bg1"/>
                  </a:solidFill>
                  <a:effectLst>
                    <a:outerShdw blurRad="50800" dist="38100" dir="2700000" algn="tl" rotWithShape="0">
                      <a:prstClr val="black">
                        <a:alpha val="40000"/>
                      </a:prstClr>
                    </a:outerShdw>
                  </a:effectLst>
                </a:endParaRPr>
              </a:p>
            </p:txBody>
          </p:sp>
          <p:cxnSp>
            <p:nvCxnSpPr>
              <p:cNvPr id="46" name="Straight Connector 45"/>
              <p:cNvCxnSpPr/>
              <p:nvPr/>
            </p:nvCxnSpPr>
            <p:spPr>
              <a:xfrm flipV="1">
                <a:off x="4709555" y="1806633"/>
                <a:ext cx="2422150" cy="388641"/>
              </a:xfrm>
              <a:prstGeom prst="line">
                <a:avLst/>
              </a:prstGeom>
              <a:ln w="28575">
                <a:solidFill>
                  <a:srgbClr val="CCFF33"/>
                </a:solidFill>
                <a:headEnd type="oval" w="med" len="med"/>
                <a:tailEnd type="stealth" w="med"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rot="21027982">
                <a:off x="4734575" y="1772458"/>
                <a:ext cx="2143536" cy="253916"/>
              </a:xfrm>
              <a:prstGeom prst="rect">
                <a:avLst/>
              </a:prstGeom>
              <a:noFill/>
            </p:spPr>
            <p:txBody>
              <a:bodyPr wrap="none" rtlCol="0">
                <a:spAutoFit/>
              </a:bodyPr>
              <a:lstStyle/>
              <a:p>
                <a:r>
                  <a:rPr lang="en-US" sz="1600" b="1" dirty="0" smtClean="0">
                    <a:ln>
                      <a:solidFill>
                        <a:schemeClr val="tx1"/>
                      </a:solidFill>
                    </a:ln>
                    <a:solidFill>
                      <a:schemeClr val="bg1"/>
                    </a:solidFill>
                    <a:effectLst>
                      <a:outerShdw blurRad="38100" dist="38100" dir="2700000" algn="tl">
                        <a:srgbClr val="000000">
                          <a:alpha val="43137"/>
                        </a:srgbClr>
                      </a:outerShdw>
                    </a:effectLst>
                  </a:rPr>
                  <a:t>Distributed Generation</a:t>
                </a:r>
                <a:endParaRPr lang="en-US" b="1" dirty="0">
                  <a:ln>
                    <a:solidFill>
                      <a:schemeClr val="tx1"/>
                    </a:solidFill>
                  </a:ln>
                  <a:solidFill>
                    <a:schemeClr val="bg1"/>
                  </a:solidFill>
                  <a:effectLst>
                    <a:outerShdw blurRad="38100" dist="38100" dir="2700000" algn="tl">
                      <a:srgbClr val="000000">
                        <a:alpha val="43137"/>
                      </a:srgbClr>
                    </a:outerShdw>
                  </a:effectLst>
                </a:endParaRPr>
              </a:p>
            </p:txBody>
          </p:sp>
          <p:cxnSp>
            <p:nvCxnSpPr>
              <p:cNvPr id="50" name="Straight Connector 49"/>
              <p:cNvCxnSpPr/>
              <p:nvPr/>
            </p:nvCxnSpPr>
            <p:spPr>
              <a:xfrm>
                <a:off x="4491317" y="3724753"/>
                <a:ext cx="4042193" cy="46178"/>
              </a:xfrm>
              <a:prstGeom prst="line">
                <a:avLst/>
              </a:prstGeom>
              <a:ln w="28575">
                <a:solidFill>
                  <a:srgbClr val="CCFF33"/>
                </a:solidFill>
                <a:headEnd type="oval" w="med" len="med"/>
                <a:tailEnd type="triangle" w="med"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5198741" y="3463322"/>
                <a:ext cx="1565172" cy="253916"/>
              </a:xfrm>
              <a:prstGeom prst="rect">
                <a:avLst/>
              </a:prstGeom>
              <a:noFill/>
            </p:spPr>
            <p:txBody>
              <a:bodyPr wrap="none" rtlCol="0">
                <a:spAutoFit/>
              </a:bodyPr>
              <a:lstStyle/>
              <a:p>
                <a:r>
                  <a:rPr lang="en-US" sz="1600" b="1" dirty="0" smtClean="0">
                    <a:ln>
                      <a:solidFill>
                        <a:schemeClr val="tx1"/>
                      </a:solidFill>
                    </a:ln>
                    <a:solidFill>
                      <a:schemeClr val="bg1"/>
                    </a:solidFill>
                    <a:effectLst>
                      <a:outerShdw blurRad="50800" dist="38100" dir="2700000" algn="tl" rotWithShape="0">
                        <a:prstClr val="black">
                          <a:alpha val="40000"/>
                        </a:prstClr>
                      </a:outerShdw>
                    </a:effectLst>
                  </a:rPr>
                  <a:t>nanoGenerators</a:t>
                </a:r>
                <a:endParaRPr lang="en-US" sz="1600" b="1" dirty="0">
                  <a:ln>
                    <a:solidFill>
                      <a:schemeClr val="tx1"/>
                    </a:solidFill>
                  </a:ln>
                  <a:solidFill>
                    <a:schemeClr val="bg1"/>
                  </a:solidFill>
                  <a:effectLst>
                    <a:outerShdw blurRad="50800" dist="38100" dir="2700000" algn="tl" rotWithShape="0">
                      <a:prstClr val="black">
                        <a:alpha val="40000"/>
                      </a:prstClr>
                    </a:outerShdw>
                  </a:effectLst>
                </a:endParaRPr>
              </a:p>
            </p:txBody>
          </p:sp>
          <p:cxnSp>
            <p:nvCxnSpPr>
              <p:cNvPr id="53" name="Straight Connector 52"/>
              <p:cNvCxnSpPr/>
              <p:nvPr/>
            </p:nvCxnSpPr>
            <p:spPr>
              <a:xfrm>
                <a:off x="3426696" y="3177994"/>
                <a:ext cx="4042193" cy="46178"/>
              </a:xfrm>
              <a:prstGeom prst="line">
                <a:avLst/>
              </a:prstGeom>
              <a:ln w="28575">
                <a:solidFill>
                  <a:srgbClr val="CCFF33"/>
                </a:solidFill>
                <a:headEnd type="oval" w="med" len="med"/>
                <a:tailEnd type="triangle" w="med"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4134120" y="2916563"/>
                <a:ext cx="1310039" cy="253916"/>
              </a:xfrm>
              <a:prstGeom prst="rect">
                <a:avLst/>
              </a:prstGeom>
              <a:noFill/>
            </p:spPr>
            <p:txBody>
              <a:bodyPr wrap="none" rtlCol="0">
                <a:spAutoFit/>
              </a:bodyPr>
              <a:lstStyle/>
              <a:p>
                <a:r>
                  <a:rPr lang="en-US" sz="1600" b="1" dirty="0" smtClean="0">
                    <a:ln>
                      <a:solidFill>
                        <a:schemeClr val="tx1"/>
                      </a:solidFill>
                    </a:ln>
                    <a:solidFill>
                      <a:schemeClr val="bg1"/>
                    </a:solidFill>
                    <a:effectLst>
                      <a:outerShdw blurRad="50800" dist="38100" dir="2700000" algn="tl" rotWithShape="0">
                        <a:prstClr val="black">
                          <a:alpha val="40000"/>
                        </a:prstClr>
                      </a:outerShdw>
                    </a:effectLst>
                  </a:rPr>
                  <a:t>Conservation</a:t>
                </a:r>
                <a:endParaRPr lang="en-US" sz="1600" b="1" dirty="0">
                  <a:ln>
                    <a:solidFill>
                      <a:schemeClr val="tx1"/>
                    </a:solidFill>
                  </a:ln>
                  <a:solidFill>
                    <a:schemeClr val="bg1"/>
                  </a:solidFill>
                  <a:effectLst>
                    <a:outerShdw blurRad="50800" dist="38100" dir="2700000" algn="tl" rotWithShape="0">
                      <a:prstClr val="black">
                        <a:alpha val="40000"/>
                      </a:prstClr>
                    </a:outerShdw>
                  </a:effectLst>
                </a:endParaRPr>
              </a:p>
            </p:txBody>
          </p:sp>
          <p:cxnSp>
            <p:nvCxnSpPr>
              <p:cNvPr id="56" name="Straight Connector 55"/>
              <p:cNvCxnSpPr/>
              <p:nvPr/>
            </p:nvCxnSpPr>
            <p:spPr>
              <a:xfrm flipV="1">
                <a:off x="2781299" y="2004508"/>
                <a:ext cx="5776407" cy="530187"/>
              </a:xfrm>
              <a:prstGeom prst="line">
                <a:avLst/>
              </a:prstGeom>
              <a:ln w="28575">
                <a:solidFill>
                  <a:srgbClr val="CCFF33"/>
                </a:solidFill>
                <a:headEnd type="oval" w="med" len="med"/>
                <a:tailEnd type="stealth" w="med"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rot="21273844">
                <a:off x="3420483" y="2203302"/>
                <a:ext cx="1310039" cy="253916"/>
              </a:xfrm>
              <a:prstGeom prst="rect">
                <a:avLst/>
              </a:prstGeom>
              <a:noFill/>
            </p:spPr>
            <p:txBody>
              <a:bodyPr wrap="none" rtlCol="0">
                <a:spAutoFit/>
              </a:bodyPr>
              <a:lstStyle/>
              <a:p>
                <a:r>
                  <a:rPr lang="en-US" sz="1600" b="1" dirty="0" smtClean="0">
                    <a:ln>
                      <a:solidFill>
                        <a:schemeClr val="tx1"/>
                      </a:solidFill>
                    </a:ln>
                    <a:solidFill>
                      <a:schemeClr val="bg1"/>
                    </a:solidFill>
                    <a:effectLst>
                      <a:outerShdw blurRad="38100" dist="38100" dir="2700000" algn="tl">
                        <a:srgbClr val="000000">
                          <a:alpha val="43137"/>
                        </a:srgbClr>
                      </a:outerShdw>
                    </a:effectLst>
                  </a:rPr>
                  <a:t>Conservation</a:t>
                </a:r>
                <a:endParaRPr lang="en-US" sz="1600" b="1" dirty="0">
                  <a:ln>
                    <a:solidFill>
                      <a:schemeClr val="tx1"/>
                    </a:solidFill>
                  </a:ln>
                  <a:solidFill>
                    <a:schemeClr val="bg1"/>
                  </a:solidFill>
                  <a:effectLst>
                    <a:outerShdw blurRad="38100" dist="38100" dir="2700000" algn="tl">
                      <a:srgbClr val="000000">
                        <a:alpha val="43137"/>
                      </a:srgbClr>
                    </a:outerShdw>
                  </a:effectLst>
                </a:endParaRPr>
              </a:p>
            </p:txBody>
          </p:sp>
          <p:sp>
            <p:nvSpPr>
              <p:cNvPr id="31" name="TextBox 30"/>
              <p:cNvSpPr txBox="1"/>
              <p:nvPr/>
            </p:nvSpPr>
            <p:spPr>
              <a:xfrm>
                <a:off x="4214803" y="2656612"/>
                <a:ext cx="1812484" cy="253916"/>
              </a:xfrm>
              <a:prstGeom prst="rect">
                <a:avLst/>
              </a:prstGeom>
              <a:noFill/>
            </p:spPr>
            <p:txBody>
              <a:bodyPr wrap="none" rtlCol="0">
                <a:spAutoFit/>
              </a:bodyPr>
              <a:lstStyle/>
              <a:p>
                <a:r>
                  <a:rPr lang="en-US" sz="1600" b="1" dirty="0" smtClean="0">
                    <a:ln>
                      <a:solidFill>
                        <a:schemeClr val="tx1"/>
                      </a:solidFill>
                    </a:ln>
                    <a:solidFill>
                      <a:schemeClr val="bg1"/>
                    </a:solidFill>
                    <a:effectLst>
                      <a:outerShdw blurRad="50800" dist="38100" dir="2700000" algn="tl" rotWithShape="0">
                        <a:prstClr val="black">
                          <a:alpha val="40000"/>
                        </a:prstClr>
                      </a:outerShdw>
                    </a:effectLst>
                  </a:rPr>
                  <a:t>Ultrapure Batteries</a:t>
                </a:r>
                <a:endParaRPr lang="en-US" sz="1600" b="1" dirty="0">
                  <a:ln>
                    <a:solidFill>
                      <a:schemeClr val="tx1"/>
                    </a:solidFill>
                  </a:ln>
                  <a:solidFill>
                    <a:schemeClr val="bg1"/>
                  </a:solidFill>
                  <a:effectLst>
                    <a:outerShdw blurRad="50800" dist="38100" dir="2700000" algn="tl" rotWithShape="0">
                      <a:prstClr val="black">
                        <a:alpha val="40000"/>
                      </a:prstClr>
                    </a:outerShdw>
                  </a:effectLst>
                </a:endParaRPr>
              </a:p>
            </p:txBody>
          </p:sp>
        </p:grpSp>
      </p:grpSp>
      <p:sp>
        <p:nvSpPr>
          <p:cNvPr id="33" name="Footer Placeholder 4"/>
          <p:cNvSpPr txBox="1">
            <a:spLocks/>
          </p:cNvSpPr>
          <p:nvPr/>
        </p:nvSpPr>
        <p:spPr>
          <a:xfrm>
            <a:off x="3124200" y="6356351"/>
            <a:ext cx="2895600" cy="366183"/>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defRPr/>
            </a:pPr>
            <a:r>
              <a:rPr lang="en-US" smtClean="0"/>
              <a:t>Copyright </a:t>
            </a:r>
            <a:r>
              <a:rPr lang="en-US" i="1" smtClean="0"/>
              <a:t>JLWFutures</a:t>
            </a:r>
            <a:r>
              <a:rPr lang="en-US" smtClean="0"/>
              <a:t> 2014</a:t>
            </a:r>
            <a:endParaRPr lang="en-US" dirty="0"/>
          </a:p>
        </p:txBody>
      </p:sp>
    </p:spTree>
    <p:extLst>
      <p:ext uri="{BB962C8B-B14F-4D97-AF65-F5344CB8AC3E}">
        <p14:creationId xmlns:p14="http://schemas.microsoft.com/office/powerpoint/2010/main" val="6942189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8" presetClass="emph" presetSubtype="0" fill="hold" nodeType="withEffect">
                                  <p:stCondLst>
                                    <p:cond delay="0"/>
                                  </p:stCondLst>
                                  <p:childTnLst>
                                    <p:animRot by="21600000">
                                      <p:cBhvr>
                                        <p:cTn id="9" dur="2000" fill="hold"/>
                                        <p:tgtEl>
                                          <p:spTgt spid="7"/>
                                        </p:tgtEl>
                                        <p:attrNameLst>
                                          <p:attrName>r</p:attrName>
                                        </p:attrNameLst>
                                      </p:cBhvr>
                                    </p:animRot>
                                  </p:childTnLst>
                                </p:cTn>
                              </p:par>
                            </p:childTnLst>
                          </p:cTn>
                        </p:par>
                        <p:par>
                          <p:cTn id="10" fill="hold" nodeType="afterGroup">
                            <p:stCondLst>
                              <p:cond delay="2000"/>
                            </p:stCondLst>
                            <p:childTnLst>
                              <p:par>
                                <p:cTn id="11" presetID="1" presetClass="entr" presetSubtype="0" fill="hold" nodeType="afterEffect">
                                  <p:stCondLst>
                                    <p:cond delay="0"/>
                                  </p:stCondLst>
                                  <p:childTnLst>
                                    <p:set>
                                      <p:cBhvr>
                                        <p:cTn id="12" dur="1" fill="hold">
                                          <p:stCondLst>
                                            <p:cond delay="0"/>
                                          </p:stCondLst>
                                        </p:cTn>
                                        <p:tgtEl>
                                          <p:spTgt spid="66565"/>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left)">
                                      <p:cBhvr>
                                        <p:cTn id="21"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preferRelativeResize="0">
            <a:picLocks/>
          </p:cNvPicPr>
          <p:nvPr/>
        </p:nvPicPr>
        <p:blipFill>
          <a:blip r:embed="rId2">
            <a:extLst>
              <a:ext uri="{28A0092B-C50C-407E-A947-70E740481C1C}">
                <a14:useLocalDpi xmlns:a14="http://schemas.microsoft.com/office/drawing/2010/main"/>
              </a:ext>
            </a:extLst>
          </a:blip>
          <a:stretch>
            <a:fillRect/>
          </a:stretch>
        </p:blipFill>
        <p:spPr>
          <a:xfrm>
            <a:off x="1" y="438912"/>
            <a:ext cx="9143999" cy="2743200"/>
          </a:xfrm>
          <a:prstGeom prst="rect">
            <a:avLst/>
          </a:prstGeom>
        </p:spPr>
      </p:pic>
      <p:pic>
        <p:nvPicPr>
          <p:cNvPr id="19" name="Picture 18"/>
          <p:cNvPicPr>
            <a:picLocks/>
          </p:cNvPicPr>
          <p:nvPr/>
        </p:nvPicPr>
        <p:blipFill>
          <a:blip r:embed="rId3" cstate="screen">
            <a:extLst>
              <a:ext uri="{28A0092B-C50C-407E-A947-70E740481C1C}">
                <a14:useLocalDpi xmlns:a14="http://schemas.microsoft.com/office/drawing/2010/main"/>
              </a:ext>
            </a:extLst>
          </a:blip>
          <a:stretch>
            <a:fillRect/>
          </a:stretch>
        </p:blipFill>
        <p:spPr>
          <a:xfrm flipH="1">
            <a:off x="1449012" y="1917675"/>
            <a:ext cx="692253" cy="864565"/>
          </a:xfrm>
          <a:prstGeom prst="rect">
            <a:avLst/>
          </a:prstGeom>
        </p:spPr>
      </p:pic>
      <p:sp>
        <p:nvSpPr>
          <p:cNvPr id="6" name="Title 5"/>
          <p:cNvSpPr>
            <a:spLocks noGrp="1"/>
          </p:cNvSpPr>
          <p:nvPr>
            <p:ph type="title"/>
          </p:nvPr>
        </p:nvSpPr>
        <p:spPr/>
        <p:txBody>
          <a:bodyPr rtlCol="0">
            <a:normAutofit/>
          </a:bodyPr>
          <a:lstStyle/>
          <a:p>
            <a:pPr fontAlgn="auto">
              <a:spcAft>
                <a:spcPts val="0"/>
              </a:spcAft>
              <a:defRPr/>
            </a:pPr>
            <a:r>
              <a:rPr lang="en-US" cap="small" dirty="0" smtClean="0">
                <a:solidFill>
                  <a:prstClr val="white"/>
                </a:solidFill>
              </a:rPr>
              <a:t>Energy Technology</a:t>
            </a:r>
            <a:endParaRPr lang="en-US" sz="2800" dirty="0"/>
          </a:p>
        </p:txBody>
      </p:sp>
      <p:pic>
        <p:nvPicPr>
          <p:cNvPr id="2" name="Picture 1"/>
          <p:cNvPicPr>
            <a:picLocks/>
          </p:cNvPicPr>
          <p:nvPr/>
        </p:nvPicPr>
        <p:blipFill>
          <a:blip r:embed="rId4" cstate="screen">
            <a:extLst>
              <a:ext uri="{28A0092B-C50C-407E-A947-70E740481C1C}">
                <a14:useLocalDpi xmlns:a14="http://schemas.microsoft.com/office/drawing/2010/main"/>
              </a:ext>
            </a:extLst>
          </a:blip>
          <a:stretch>
            <a:fillRect/>
          </a:stretch>
        </p:blipFill>
        <p:spPr>
          <a:xfrm>
            <a:off x="486682" y="1271016"/>
            <a:ext cx="1981200" cy="978408"/>
          </a:xfrm>
          <a:prstGeom prst="rect">
            <a:avLst/>
          </a:prstGeom>
        </p:spPr>
      </p:pic>
      <p:sp>
        <p:nvSpPr>
          <p:cNvPr id="22" name="TextBox 21"/>
          <p:cNvSpPr txBox="1"/>
          <p:nvPr/>
        </p:nvSpPr>
        <p:spPr>
          <a:xfrm>
            <a:off x="179123" y="2743030"/>
            <a:ext cx="2250488" cy="1077218"/>
          </a:xfrm>
          <a:prstGeom prst="rect">
            <a:avLst/>
          </a:prstGeom>
          <a:noFill/>
        </p:spPr>
        <p:txBody>
          <a:bodyPr wrap="none" rtlCol="0">
            <a:spAutoFit/>
          </a:bodyPr>
          <a:lstStyle/>
          <a:p>
            <a:pPr algn="r"/>
            <a:r>
              <a:rPr lang="en-US" sz="1600" dirty="0" smtClean="0">
                <a:solidFill>
                  <a:schemeClr val="bg1"/>
                </a:solidFill>
              </a:rPr>
              <a:t>Unrestricted growth</a:t>
            </a:r>
          </a:p>
          <a:p>
            <a:pPr algn="r"/>
            <a:r>
              <a:rPr lang="en-US" sz="1600" dirty="0" smtClean="0">
                <a:solidFill>
                  <a:schemeClr val="bg1"/>
                </a:solidFill>
              </a:rPr>
              <a:t>New source for weapons</a:t>
            </a:r>
          </a:p>
          <a:p>
            <a:pPr algn="r"/>
            <a:r>
              <a:rPr lang="en-US" sz="1600" dirty="0" smtClean="0">
                <a:solidFill>
                  <a:schemeClr val="bg1"/>
                </a:solidFill>
              </a:rPr>
              <a:t>Moderate </a:t>
            </a:r>
            <a:r>
              <a:rPr lang="en-US" sz="1600" dirty="0">
                <a:solidFill>
                  <a:schemeClr val="bg1"/>
                </a:solidFill>
              </a:rPr>
              <a:t>jobs outlook</a:t>
            </a:r>
          </a:p>
          <a:p>
            <a:pPr algn="r"/>
            <a:endParaRPr lang="en-US" sz="1600" dirty="0">
              <a:solidFill>
                <a:schemeClr val="bg1"/>
              </a:solidFill>
            </a:endParaRPr>
          </a:p>
        </p:txBody>
      </p:sp>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07963" y="4871108"/>
            <a:ext cx="1440224" cy="1397661"/>
          </a:xfrm>
          <a:prstGeom prst="rect">
            <a:avLst/>
          </a:prstGeom>
        </p:spPr>
      </p:pic>
      <p:cxnSp>
        <p:nvCxnSpPr>
          <p:cNvPr id="51" name="Straight Connector 50"/>
          <p:cNvCxnSpPr/>
          <p:nvPr/>
        </p:nvCxnSpPr>
        <p:spPr>
          <a:xfrm>
            <a:off x="4076211" y="1824754"/>
            <a:ext cx="1510307" cy="2340105"/>
          </a:xfrm>
          <a:prstGeom prst="line">
            <a:avLst/>
          </a:prstGeom>
          <a:ln w="28575">
            <a:solidFill>
              <a:srgbClr val="FFFF00"/>
            </a:solidFill>
            <a:headEnd type="oval" w="med" len="med"/>
            <a:tailEnd type="oval"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6147171" y="2260415"/>
            <a:ext cx="1535124" cy="1601935"/>
          </a:xfrm>
          <a:prstGeom prst="line">
            <a:avLst/>
          </a:prstGeom>
          <a:ln w="28575">
            <a:solidFill>
              <a:srgbClr val="FFFF00"/>
            </a:solidFill>
            <a:headEnd type="oval" w="med" len="med"/>
            <a:tailEnd type="oval"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44" name="Picture 43"/>
          <p:cNvPicPr>
            <a:picLocks/>
          </p:cNvPicPr>
          <p:nvPr/>
        </p:nvPicPr>
        <p:blipFill>
          <a:blip r:embed="rId6" cstate="print">
            <a:extLst>
              <a:ext uri="{28A0092B-C50C-407E-A947-70E740481C1C}">
                <a14:useLocalDpi xmlns:a14="http://schemas.microsoft.com/office/drawing/2010/main"/>
              </a:ext>
            </a:extLst>
          </a:blip>
          <a:stretch>
            <a:fillRect/>
          </a:stretch>
        </p:blipFill>
        <p:spPr bwMode="auto">
          <a:xfrm>
            <a:off x="2576340" y="3755071"/>
            <a:ext cx="1037913" cy="22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56432" y="4537656"/>
            <a:ext cx="887702" cy="1329745"/>
          </a:xfrm>
          <a:prstGeom prst="rect">
            <a:avLst/>
          </a:prstGeom>
        </p:spPr>
      </p:pic>
      <p:cxnSp>
        <p:nvCxnSpPr>
          <p:cNvPr id="4" name="Straight Connector 3"/>
          <p:cNvCxnSpPr>
            <a:endCxn id="44" idx="0"/>
          </p:cNvCxnSpPr>
          <p:nvPr/>
        </p:nvCxnSpPr>
        <p:spPr>
          <a:xfrm flipH="1">
            <a:off x="3095297" y="1525502"/>
            <a:ext cx="108441" cy="2229569"/>
          </a:xfrm>
          <a:prstGeom prst="line">
            <a:avLst/>
          </a:prstGeom>
          <a:ln w="28575">
            <a:solidFill>
              <a:srgbClr val="FFFF00"/>
            </a:solidFill>
            <a:headEnd type="oval" w="med" len="med"/>
            <a:tailEnd type="oval"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a:xfrm>
            <a:off x="3857835" y="4039949"/>
            <a:ext cx="1984815" cy="1678345"/>
            <a:chOff x="571500" y="1057276"/>
            <a:chExt cx="1984815" cy="1258759"/>
          </a:xfrm>
        </p:grpSpPr>
        <p:pic>
          <p:nvPicPr>
            <p:cNvPr id="48" name="Picture 31" descr="Thermopower Waves.jpg"/>
            <p:cNvPicPr>
              <a:picLocks/>
            </p:cNvPicPr>
            <p:nvPr/>
          </p:nvPicPr>
          <p:blipFill>
            <a:blip r:embed="rId8"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571500" y="1257300"/>
              <a:ext cx="1984815" cy="1058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Rectangle 48"/>
            <p:cNvSpPr/>
            <p:nvPr/>
          </p:nvSpPr>
          <p:spPr>
            <a:xfrm>
              <a:off x="762000" y="1057276"/>
              <a:ext cx="1660625" cy="343940"/>
            </a:xfrm>
            <a:prstGeom prst="rect">
              <a:avLst/>
            </a:prstGeom>
          </p:spPr>
          <p:txBody>
            <a:bodyPr wrap="square">
              <a:spAutoFit/>
            </a:bodyPr>
            <a:lstStyle/>
            <a:p>
              <a:pPr fontAlgn="auto">
                <a:lnSpc>
                  <a:spcPct val="85000"/>
                </a:lnSpc>
                <a:spcBef>
                  <a:spcPts val="0"/>
                </a:spcBef>
                <a:spcAft>
                  <a:spcPts val="0"/>
                </a:spcAft>
                <a:defRPr/>
              </a:pPr>
              <a:r>
                <a:rPr lang="en-US" sz="1400" dirty="0">
                  <a:solidFill>
                    <a:schemeClr val="bg1"/>
                  </a:solidFill>
                  <a:effectLst>
                    <a:outerShdw blurRad="38100" dist="38100" dir="2700000" algn="tl">
                      <a:srgbClr val="000000">
                        <a:alpha val="43137"/>
                      </a:srgbClr>
                    </a:outerShdw>
                  </a:effectLst>
                  <a:latin typeface="Futura Bk" pitchFamily="34" charset="0"/>
                  <a:cs typeface="+mn-cs"/>
                </a:rPr>
                <a:t>Thermopower waves</a:t>
              </a:r>
            </a:p>
          </p:txBody>
        </p:sp>
      </p:grpSp>
      <p:grpSp>
        <p:nvGrpSpPr>
          <p:cNvPr id="53" name="Group 52"/>
          <p:cNvGrpSpPr/>
          <p:nvPr/>
        </p:nvGrpSpPr>
        <p:grpSpPr>
          <a:xfrm>
            <a:off x="5341787" y="4039949"/>
            <a:ext cx="1558285" cy="2065743"/>
            <a:chOff x="4454084" y="810594"/>
            <a:chExt cx="1558285" cy="1549307"/>
          </a:xfrm>
        </p:grpSpPr>
        <p:pic>
          <p:nvPicPr>
            <p:cNvPr id="55" name="Picture 22" descr="5th K Traveling-wave nuclear reactor.pn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631310" y="810594"/>
              <a:ext cx="1381059" cy="1549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Rectangle 55"/>
            <p:cNvSpPr/>
            <p:nvPr/>
          </p:nvSpPr>
          <p:spPr>
            <a:xfrm>
              <a:off x="4454084" y="966788"/>
              <a:ext cx="1354570" cy="304699"/>
            </a:xfrm>
            <a:prstGeom prst="rect">
              <a:avLst/>
            </a:prstGeom>
          </p:spPr>
          <p:txBody>
            <a:bodyPr wrap="square">
              <a:spAutoFit/>
            </a:bodyPr>
            <a:lstStyle/>
            <a:p>
              <a:pPr fontAlgn="auto">
                <a:lnSpc>
                  <a:spcPct val="85000"/>
                </a:lnSpc>
                <a:spcBef>
                  <a:spcPts val="0"/>
                </a:spcBef>
                <a:spcAft>
                  <a:spcPts val="0"/>
                </a:spcAft>
                <a:defRPr/>
              </a:pPr>
              <a:r>
                <a:rPr lang="en-US" sz="1200" dirty="0">
                  <a:solidFill>
                    <a:schemeClr val="bg1"/>
                  </a:solidFill>
                  <a:effectLst>
                    <a:outerShdw blurRad="50800" dist="38100" dir="2700000" algn="tl" rotWithShape="0">
                      <a:prstClr val="black">
                        <a:alpha val="40000"/>
                      </a:prstClr>
                    </a:outerShdw>
                  </a:effectLst>
                  <a:latin typeface="Futura Bk" pitchFamily="34" charset="0"/>
                  <a:cs typeface="+mn-cs"/>
                </a:rPr>
                <a:t>Traveling Wave Nuclear Power</a:t>
              </a:r>
            </a:p>
          </p:txBody>
        </p:sp>
      </p:grpSp>
      <p:sp>
        <p:nvSpPr>
          <p:cNvPr id="58" name="Rectangle 57"/>
          <p:cNvSpPr/>
          <p:nvPr/>
        </p:nvSpPr>
        <p:spPr>
          <a:xfrm>
            <a:off x="4547413" y="6288914"/>
            <a:ext cx="1354570" cy="249299"/>
          </a:xfrm>
          <a:prstGeom prst="rect">
            <a:avLst/>
          </a:prstGeom>
        </p:spPr>
        <p:txBody>
          <a:bodyPr wrap="square">
            <a:spAutoFit/>
          </a:bodyPr>
          <a:lstStyle/>
          <a:p>
            <a:pPr fontAlgn="auto">
              <a:lnSpc>
                <a:spcPct val="85000"/>
              </a:lnSpc>
              <a:spcBef>
                <a:spcPts val="0"/>
              </a:spcBef>
              <a:spcAft>
                <a:spcPts val="0"/>
              </a:spcAft>
              <a:defRPr/>
            </a:pPr>
            <a:r>
              <a:rPr lang="en-US" sz="1200" dirty="0" smtClean="0">
                <a:solidFill>
                  <a:schemeClr val="bg1"/>
                </a:solidFill>
                <a:effectLst>
                  <a:outerShdw blurRad="50800" dist="38100" dir="2700000" algn="tl" rotWithShape="0">
                    <a:prstClr val="black">
                      <a:alpha val="40000"/>
                    </a:prstClr>
                  </a:outerShdw>
                </a:effectLst>
                <a:latin typeface="Futura Bk" pitchFamily="34" charset="0"/>
                <a:cs typeface="+mn-cs"/>
              </a:rPr>
              <a:t>Multiferroic Alloy</a:t>
            </a:r>
            <a:endParaRPr lang="en-US" sz="1200" dirty="0">
              <a:solidFill>
                <a:schemeClr val="bg1"/>
              </a:solidFill>
              <a:effectLst>
                <a:outerShdw blurRad="50800" dist="38100" dir="2700000" algn="tl" rotWithShape="0">
                  <a:prstClr val="black">
                    <a:alpha val="40000"/>
                  </a:prstClr>
                </a:outerShdw>
              </a:effectLst>
              <a:latin typeface="Futura Bk" pitchFamily="34" charset="0"/>
              <a:cs typeface="+mn-cs"/>
            </a:endParaRPr>
          </a:p>
        </p:txBody>
      </p:sp>
      <p:pic>
        <p:nvPicPr>
          <p:cNvPr id="16" name="Picture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40381" y="5072820"/>
            <a:ext cx="1354914" cy="1327813"/>
          </a:xfrm>
          <a:prstGeom prst="rect">
            <a:avLst/>
          </a:prstGeom>
        </p:spPr>
      </p:pic>
      <p:pic>
        <p:nvPicPr>
          <p:cNvPr id="63" name="Picture 62"/>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157676" y="3862350"/>
            <a:ext cx="1440224" cy="1350609"/>
          </a:xfrm>
          <a:prstGeom prst="rect">
            <a:avLst/>
          </a:prstGeom>
        </p:spPr>
      </p:pic>
      <p:sp>
        <p:nvSpPr>
          <p:cNvPr id="23" name="Footer Placeholder 4"/>
          <p:cNvSpPr txBox="1">
            <a:spLocks/>
          </p:cNvSpPr>
          <p:nvPr/>
        </p:nvSpPr>
        <p:spPr>
          <a:xfrm>
            <a:off x="3124200" y="6356351"/>
            <a:ext cx="2895600" cy="366183"/>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defRPr/>
            </a:pPr>
            <a:r>
              <a:rPr lang="en-US" smtClean="0"/>
              <a:t>Copyright </a:t>
            </a:r>
            <a:r>
              <a:rPr lang="en-US" i="1" smtClean="0"/>
              <a:t>JLWFutures</a:t>
            </a:r>
            <a:r>
              <a:rPr lang="en-US" smtClean="0"/>
              <a:t> 2014</a:t>
            </a:r>
            <a:endParaRPr lang="en-US" dirty="0"/>
          </a:p>
        </p:txBody>
      </p:sp>
    </p:spTree>
    <p:extLst>
      <p:ext uri="{BB962C8B-B14F-4D97-AF65-F5344CB8AC3E}">
        <p14:creationId xmlns:p14="http://schemas.microsoft.com/office/powerpoint/2010/main" val="342313608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up)">
                                      <p:cBhvr>
                                        <p:cTn id="10" dur="500"/>
                                        <p:tgtEl>
                                          <p:spTgt spid="44"/>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wipe(up)">
                                      <p:cBhvr>
                                        <p:cTn id="21" dur="500"/>
                                        <p:tgtEl>
                                          <p:spTgt spid="51"/>
                                        </p:tgtEl>
                                      </p:cBhvr>
                                    </p:animEffect>
                                  </p:childTnLst>
                                </p:cTn>
                              </p:par>
                              <p:par>
                                <p:cTn id="22" presetID="10" presetClass="entr" presetSubtype="0" fill="hold" nodeType="with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par>
                                <p:cTn id="25" presetID="10" presetClass="entr" presetSubtype="0"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fade">
                                      <p:cBhvr>
                                        <p:cTn id="33" dur="500"/>
                                        <p:tgtEl>
                                          <p:spTgt spid="5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wipe(up)">
                                      <p:cBhvr>
                                        <p:cTn id="38" dur="500"/>
                                        <p:tgtEl>
                                          <p:spTgt spid="54"/>
                                        </p:tgtEl>
                                      </p:cBhvr>
                                    </p:animEffect>
                                  </p:childTnLst>
                                </p:cTn>
                              </p:par>
                              <p:par>
                                <p:cTn id="39" presetID="10" presetClass="entr" presetSubtype="0" fill="hold" nodeType="with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fade">
                                      <p:cBhvr>
                                        <p:cTn id="41" dur="500"/>
                                        <p:tgtEl>
                                          <p:spTgt spid="6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up)">
                                      <p:cBhvr>
                                        <p:cTn id="46" dur="500"/>
                                        <p:tgtEl>
                                          <p:spTgt spid="19"/>
                                        </p:tgtEl>
                                      </p:cBhvr>
                                    </p:animEffect>
                                  </p:childTnLst>
                                </p:cTn>
                              </p:par>
                            </p:childTnLst>
                          </p:cTn>
                        </p:par>
                        <p:par>
                          <p:cTn id="47" fill="hold">
                            <p:stCondLst>
                              <p:cond delay="500"/>
                            </p:stCondLst>
                            <p:childTnLst>
                              <p:par>
                                <p:cTn id="48" presetID="22" presetClass="entr" presetSubtype="1" fill="hold" grpId="0" nodeType="after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up)">
                                      <p:cBhvr>
                                        <p:cTn id="5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4312" y="1755648"/>
            <a:ext cx="3310128" cy="331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p:cNvPicPr>
          <p:nvPr/>
        </p:nvPicPr>
        <p:blipFill>
          <a:blip r:embed="rId3" cstate="screen">
            <a:extLst>
              <a:ext uri="{28A0092B-C50C-407E-A947-70E740481C1C}">
                <a14:useLocalDpi xmlns:a14="http://schemas.microsoft.com/office/drawing/2010/main"/>
              </a:ext>
            </a:extLst>
          </a:blip>
          <a:stretch>
            <a:fillRect/>
          </a:stretch>
        </p:blipFill>
        <p:spPr bwMode="auto">
          <a:xfrm>
            <a:off x="214312" y="1755648"/>
            <a:ext cx="3310128" cy="331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5"/>
          <p:cNvPicPr>
            <a:picLocks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214312" y="1755648"/>
            <a:ext cx="3310128" cy="331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p:cNvPicPr>
            <a:picLocks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214312" y="1755648"/>
            <a:ext cx="3310128" cy="331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p:txBody>
          <a:bodyPr rtlCol="0">
            <a:normAutofit/>
          </a:bodyPr>
          <a:lstStyle/>
          <a:p>
            <a:pPr fontAlgn="auto">
              <a:spcAft>
                <a:spcPts val="0"/>
              </a:spcAft>
              <a:defRPr/>
            </a:pPr>
            <a:r>
              <a:rPr lang="en-US" dirty="0" smtClean="0">
                <a:solidFill>
                  <a:prstClr val="white"/>
                </a:solidFill>
              </a:rPr>
              <a:t>Robotics </a:t>
            </a:r>
            <a:r>
              <a:rPr lang="en-US" cap="small" dirty="0" smtClean="0">
                <a:solidFill>
                  <a:prstClr val="white"/>
                </a:solidFill>
              </a:rPr>
              <a:t>Technology</a:t>
            </a:r>
            <a:endParaRPr lang="en-US" sz="2800" dirty="0"/>
          </a:p>
        </p:txBody>
      </p:sp>
      <p:grpSp>
        <p:nvGrpSpPr>
          <p:cNvPr id="68" name="Group 67"/>
          <p:cNvGrpSpPr/>
          <p:nvPr/>
        </p:nvGrpSpPr>
        <p:grpSpPr>
          <a:xfrm>
            <a:off x="1352552" y="439250"/>
            <a:ext cx="7791448" cy="5936341"/>
            <a:chOff x="1352552" y="329437"/>
            <a:chExt cx="7791448" cy="4452256"/>
          </a:xfrm>
        </p:grpSpPr>
        <p:cxnSp>
          <p:nvCxnSpPr>
            <p:cNvPr id="69" name="Straight Connector 68"/>
            <p:cNvCxnSpPr/>
            <p:nvPr/>
          </p:nvCxnSpPr>
          <p:spPr>
            <a:xfrm flipV="1">
              <a:off x="2285329" y="2515270"/>
              <a:ext cx="6766412" cy="40296"/>
            </a:xfrm>
            <a:prstGeom prst="line">
              <a:avLst/>
            </a:prstGeom>
            <a:ln w="76200">
              <a:solidFill>
                <a:schemeClr val="bg1"/>
              </a:solid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4470586" y="2861495"/>
              <a:ext cx="2954655" cy="692498"/>
            </a:xfrm>
            <a:prstGeom prst="rect">
              <a:avLst/>
            </a:prstGeom>
            <a:noFill/>
          </p:spPr>
          <p:txBody>
            <a:bodyPr wrap="none" rtlCol="0">
              <a:spAutoFit/>
            </a:bodyPr>
            <a:lstStyle/>
            <a:p>
              <a:r>
                <a:rPr lang="en-US" sz="5400" b="1" dirty="0" smtClean="0">
                  <a:solidFill>
                    <a:schemeClr val="bg1"/>
                  </a:solidFill>
                  <a:effectLst>
                    <a:glow rad="63500">
                      <a:schemeClr val="accent1">
                        <a:satMod val="175000"/>
                        <a:alpha val="40000"/>
                      </a:schemeClr>
                    </a:glow>
                    <a:innerShdw blurRad="114300">
                      <a:prstClr val="black"/>
                    </a:innerShdw>
                  </a:effectLst>
                  <a:latin typeface="Arial Black" pitchFamily="34" charset="0"/>
                </a:rPr>
                <a:t>Mobots</a:t>
              </a:r>
              <a:endParaRPr lang="en-US" sz="2000" b="1" dirty="0">
                <a:solidFill>
                  <a:schemeClr val="bg1"/>
                </a:solidFill>
                <a:effectLst>
                  <a:glow rad="63500">
                    <a:schemeClr val="accent1">
                      <a:satMod val="175000"/>
                      <a:alpha val="40000"/>
                    </a:schemeClr>
                  </a:glow>
                  <a:innerShdw blurRad="114300">
                    <a:prstClr val="black"/>
                  </a:innerShdw>
                </a:effectLst>
                <a:latin typeface="Arial Black" pitchFamily="34" charset="0"/>
              </a:endParaRPr>
            </a:p>
          </p:txBody>
        </p:sp>
        <p:sp>
          <p:nvSpPr>
            <p:cNvPr id="71" name="TextBox 70"/>
            <p:cNvSpPr txBox="1"/>
            <p:nvPr/>
          </p:nvSpPr>
          <p:spPr>
            <a:xfrm>
              <a:off x="4113790" y="1629954"/>
              <a:ext cx="3534942" cy="623248"/>
            </a:xfrm>
            <a:prstGeom prst="rect">
              <a:avLst/>
            </a:prstGeom>
            <a:noFill/>
          </p:spPr>
          <p:txBody>
            <a:bodyPr wrap="none" rtlCol="0">
              <a:spAutoFit/>
            </a:bodyPr>
            <a:lstStyle/>
            <a:p>
              <a:r>
                <a:rPr lang="en-US" sz="4800" b="1" dirty="0" smtClean="0">
                  <a:solidFill>
                    <a:schemeClr val="bg1"/>
                  </a:solidFill>
                  <a:effectLst>
                    <a:glow rad="63500">
                      <a:schemeClr val="accent1">
                        <a:satMod val="175000"/>
                        <a:alpha val="40000"/>
                      </a:schemeClr>
                    </a:glow>
                    <a:innerShdw blurRad="114300">
                      <a:prstClr val="black"/>
                    </a:innerShdw>
                  </a:effectLst>
                  <a:latin typeface="Arial Black" pitchFamily="34" charset="0"/>
                </a:rPr>
                <a:t>Immobots</a:t>
              </a:r>
              <a:endParaRPr lang="en-US" sz="4800" b="1" dirty="0">
                <a:solidFill>
                  <a:schemeClr val="bg1"/>
                </a:solidFill>
                <a:effectLst>
                  <a:glow rad="63500">
                    <a:schemeClr val="accent1">
                      <a:satMod val="175000"/>
                      <a:alpha val="40000"/>
                    </a:schemeClr>
                  </a:glow>
                  <a:innerShdw blurRad="114300">
                    <a:prstClr val="black"/>
                  </a:innerShdw>
                </a:effectLst>
                <a:latin typeface="Arial Black" pitchFamily="34" charset="0"/>
              </a:endParaRPr>
            </a:p>
          </p:txBody>
        </p:sp>
        <p:pic>
          <p:nvPicPr>
            <p:cNvPr id="72" name="Picture 7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52552" y="329437"/>
              <a:ext cx="7791448" cy="4452256"/>
            </a:xfrm>
            <a:prstGeom prst="rect">
              <a:avLst/>
            </a:prstGeom>
            <a:ln>
              <a:noFill/>
            </a:ln>
          </p:spPr>
        </p:pic>
        <p:cxnSp>
          <p:nvCxnSpPr>
            <p:cNvPr id="73" name="Straight Connector 72"/>
            <p:cNvCxnSpPr/>
            <p:nvPr/>
          </p:nvCxnSpPr>
          <p:spPr>
            <a:xfrm>
              <a:off x="3209741" y="3040389"/>
              <a:ext cx="5202736" cy="577164"/>
            </a:xfrm>
            <a:prstGeom prst="line">
              <a:avLst/>
            </a:prstGeom>
            <a:ln w="28575">
              <a:solidFill>
                <a:schemeClr val="tx2">
                  <a:lumMod val="40000"/>
                  <a:lumOff val="60000"/>
                </a:schemeClr>
              </a:solidFill>
              <a:headEnd type="oval" w="med" len="med"/>
              <a:tailEnd type="triangle" w="med"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3209741" y="934423"/>
              <a:ext cx="4565996" cy="1447113"/>
            </a:xfrm>
            <a:prstGeom prst="line">
              <a:avLst/>
            </a:prstGeom>
            <a:ln w="28575">
              <a:solidFill>
                <a:schemeClr val="tx2">
                  <a:lumMod val="40000"/>
                  <a:lumOff val="60000"/>
                </a:schemeClr>
              </a:solidFill>
              <a:headEnd type="oval" w="med" len="med"/>
              <a:tailEnd type="stealth" w="med"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791288" y="3767420"/>
              <a:ext cx="2582839" cy="685800"/>
            </a:xfrm>
            <a:prstGeom prst="line">
              <a:avLst/>
            </a:prstGeom>
            <a:ln w="28575">
              <a:solidFill>
                <a:schemeClr val="tx2">
                  <a:lumMod val="40000"/>
                  <a:lumOff val="60000"/>
                </a:schemeClr>
              </a:solidFill>
              <a:headEnd type="oval" w="med" len="med"/>
              <a:tailEnd type="triangle" w="med"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rot="892003">
              <a:off x="5152174" y="3935322"/>
              <a:ext cx="1794915" cy="253916"/>
            </a:xfrm>
            <a:prstGeom prst="rect">
              <a:avLst/>
            </a:prstGeom>
            <a:noFill/>
          </p:spPr>
          <p:txBody>
            <a:bodyPr wrap="none" rtlCol="0">
              <a:spAutoFit/>
            </a:bodyPr>
            <a:lstStyle/>
            <a:p>
              <a:r>
                <a:rPr lang="en-US" sz="1600" b="1" dirty="0" smtClean="0">
                  <a:ln>
                    <a:solidFill>
                      <a:schemeClr val="tx1"/>
                    </a:solidFill>
                  </a:ln>
                  <a:solidFill>
                    <a:schemeClr val="bg1"/>
                  </a:solidFill>
                  <a:effectLst>
                    <a:outerShdw blurRad="38100" dist="38100" dir="2700000" algn="tl">
                      <a:srgbClr val="000000">
                        <a:alpha val="43137"/>
                      </a:srgbClr>
                    </a:outerShdw>
                  </a:effectLst>
                </a:rPr>
                <a:t>Robot-built Robots</a:t>
              </a:r>
              <a:endParaRPr lang="en-US" sz="1600" b="1" dirty="0">
                <a:ln>
                  <a:solidFill>
                    <a:schemeClr val="tx1"/>
                  </a:solidFill>
                </a:ln>
                <a:solidFill>
                  <a:schemeClr val="bg1"/>
                </a:solidFill>
                <a:effectLst>
                  <a:outerShdw blurRad="38100" dist="38100" dir="2700000" algn="tl">
                    <a:srgbClr val="000000">
                      <a:alpha val="43137"/>
                    </a:srgbClr>
                  </a:outerShdw>
                </a:effectLst>
              </a:endParaRPr>
            </a:p>
          </p:txBody>
        </p:sp>
        <p:cxnSp>
          <p:nvCxnSpPr>
            <p:cNvPr id="77" name="Straight Connector 76"/>
            <p:cNvCxnSpPr/>
            <p:nvPr/>
          </p:nvCxnSpPr>
          <p:spPr>
            <a:xfrm>
              <a:off x="2508133" y="2613312"/>
              <a:ext cx="6331509" cy="103192"/>
            </a:xfrm>
            <a:prstGeom prst="line">
              <a:avLst/>
            </a:prstGeom>
            <a:ln w="28575">
              <a:solidFill>
                <a:schemeClr val="tx2">
                  <a:lumMod val="40000"/>
                  <a:lumOff val="60000"/>
                </a:schemeClr>
              </a:solidFill>
              <a:headEnd type="oval" w="med" len="med"/>
              <a:tailEnd type="stealth" w="med"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2438642" y="710043"/>
              <a:ext cx="4852674" cy="1671491"/>
            </a:xfrm>
            <a:prstGeom prst="line">
              <a:avLst/>
            </a:prstGeom>
            <a:ln w="28575">
              <a:solidFill>
                <a:schemeClr val="tx2">
                  <a:lumMod val="40000"/>
                  <a:lumOff val="60000"/>
                </a:schemeClr>
              </a:solidFill>
              <a:headEnd type="oval" w="med" len="med"/>
              <a:tailEnd type="stealth" w="med"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rot="20445280">
              <a:off x="2860357" y="1764905"/>
              <a:ext cx="1896673" cy="253916"/>
            </a:xfrm>
            <a:prstGeom prst="rect">
              <a:avLst/>
            </a:prstGeom>
            <a:noFill/>
            <a:ln>
              <a:noFill/>
            </a:ln>
          </p:spPr>
          <p:txBody>
            <a:bodyPr wrap="none" rtlCol="0">
              <a:spAutoFit/>
            </a:bodyPr>
            <a:lstStyle/>
            <a:p>
              <a:r>
                <a:rPr lang="en-US" sz="1600" b="1" dirty="0" smtClean="0">
                  <a:ln>
                    <a:solidFill>
                      <a:schemeClr val="tx1"/>
                    </a:solidFill>
                  </a:ln>
                  <a:solidFill>
                    <a:schemeClr val="bg1"/>
                  </a:solidFill>
                  <a:effectLst>
                    <a:outerShdw blurRad="38100" dist="38100" dir="2700000" algn="tl">
                      <a:srgbClr val="000000">
                        <a:alpha val="43137"/>
                      </a:srgbClr>
                    </a:outerShdw>
                  </a:effectLst>
                </a:rPr>
                <a:t>Process Automation</a:t>
              </a:r>
              <a:endParaRPr lang="en-US" b="1" dirty="0">
                <a:ln>
                  <a:solidFill>
                    <a:schemeClr val="tx1"/>
                  </a:solidFill>
                </a:ln>
                <a:solidFill>
                  <a:schemeClr val="bg1"/>
                </a:solidFill>
                <a:effectLst>
                  <a:outerShdw blurRad="38100" dist="38100" dir="2700000" algn="tl">
                    <a:srgbClr val="000000">
                      <a:alpha val="43137"/>
                    </a:srgbClr>
                  </a:outerShdw>
                </a:effectLst>
              </a:endParaRPr>
            </a:p>
          </p:txBody>
        </p:sp>
        <p:sp>
          <p:nvSpPr>
            <p:cNvPr id="80" name="TextBox 79"/>
            <p:cNvSpPr txBox="1"/>
            <p:nvPr/>
          </p:nvSpPr>
          <p:spPr>
            <a:xfrm rot="20556310">
              <a:off x="3494825" y="1794500"/>
              <a:ext cx="2148024" cy="253916"/>
            </a:xfrm>
            <a:prstGeom prst="rect">
              <a:avLst/>
            </a:prstGeom>
            <a:noFill/>
            <a:ln>
              <a:noFill/>
            </a:ln>
          </p:spPr>
          <p:txBody>
            <a:bodyPr wrap="none" rtlCol="0">
              <a:spAutoFit/>
            </a:bodyPr>
            <a:lstStyle/>
            <a:p>
              <a:r>
                <a:rPr lang="en-US" sz="1600" b="1" dirty="0" smtClean="0">
                  <a:ln>
                    <a:solidFill>
                      <a:schemeClr val="tx1"/>
                    </a:solidFill>
                  </a:ln>
                  <a:solidFill>
                    <a:schemeClr val="bg1"/>
                  </a:solidFill>
                  <a:effectLst>
                    <a:outerShdw blurRad="38100" dist="38100" dir="2700000" algn="tl">
                      <a:srgbClr val="000000">
                        <a:alpha val="43137"/>
                      </a:srgbClr>
                    </a:outerShdw>
                  </a:effectLst>
                </a:rPr>
                <a:t>Modeling &amp; Simulation</a:t>
              </a:r>
              <a:endParaRPr lang="en-US" sz="1600" b="1" dirty="0">
                <a:ln>
                  <a:solidFill>
                    <a:schemeClr val="tx1"/>
                  </a:solidFill>
                </a:ln>
                <a:solidFill>
                  <a:schemeClr val="bg1"/>
                </a:solidFill>
                <a:effectLst>
                  <a:outerShdw blurRad="38100" dist="38100" dir="2700000" algn="tl">
                    <a:srgbClr val="000000">
                      <a:alpha val="43137"/>
                    </a:srgbClr>
                  </a:outerShdw>
                </a:effectLst>
              </a:endParaRPr>
            </a:p>
          </p:txBody>
        </p:sp>
        <p:sp>
          <p:nvSpPr>
            <p:cNvPr id="81" name="TextBox 80"/>
            <p:cNvSpPr txBox="1"/>
            <p:nvPr/>
          </p:nvSpPr>
          <p:spPr>
            <a:xfrm>
              <a:off x="2665936" y="2447069"/>
              <a:ext cx="882999" cy="253916"/>
            </a:xfrm>
            <a:prstGeom prst="rect">
              <a:avLst/>
            </a:prstGeom>
            <a:noFill/>
          </p:spPr>
          <p:txBody>
            <a:bodyPr wrap="none" rtlCol="0">
              <a:spAutoFit/>
            </a:bodyPr>
            <a:lstStyle/>
            <a:p>
              <a:r>
                <a:rPr lang="en-US" sz="1600" b="1" dirty="0" smtClean="0">
                  <a:ln>
                    <a:solidFill>
                      <a:schemeClr val="tx1"/>
                    </a:solidFill>
                  </a:ln>
                  <a:solidFill>
                    <a:schemeClr val="bg1"/>
                  </a:solidFill>
                  <a:effectLst>
                    <a:outerShdw blurRad="38100" dist="38100" dir="2700000" algn="tl">
                      <a:srgbClr val="000000">
                        <a:alpha val="43137"/>
                      </a:srgbClr>
                    </a:outerShdw>
                  </a:effectLst>
                </a:rPr>
                <a:t>warbots</a:t>
              </a:r>
              <a:endParaRPr lang="en-US" sz="1600" b="1" dirty="0">
                <a:ln>
                  <a:solidFill>
                    <a:schemeClr val="tx1"/>
                  </a:solidFill>
                </a:ln>
                <a:solidFill>
                  <a:schemeClr val="bg1"/>
                </a:solidFill>
                <a:effectLst>
                  <a:outerShdw blurRad="38100" dist="38100" dir="2700000" algn="tl">
                    <a:srgbClr val="000000">
                      <a:alpha val="43137"/>
                    </a:srgbClr>
                  </a:outerShdw>
                </a:effectLst>
              </a:endParaRPr>
            </a:p>
          </p:txBody>
        </p:sp>
        <p:cxnSp>
          <p:nvCxnSpPr>
            <p:cNvPr id="82" name="Straight Connector 81"/>
            <p:cNvCxnSpPr/>
            <p:nvPr/>
          </p:nvCxnSpPr>
          <p:spPr>
            <a:xfrm flipV="1">
              <a:off x="3861711" y="1175023"/>
              <a:ext cx="4441995" cy="1239155"/>
            </a:xfrm>
            <a:prstGeom prst="line">
              <a:avLst/>
            </a:prstGeom>
            <a:ln w="28575">
              <a:solidFill>
                <a:schemeClr val="tx2">
                  <a:lumMod val="40000"/>
                  <a:lumOff val="60000"/>
                </a:schemeClr>
              </a:solidFill>
              <a:headEnd type="oval" w="med" len="med"/>
              <a:tailEnd type="stealth" w="med"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rot="20672162">
              <a:off x="4484549" y="1902208"/>
              <a:ext cx="1472519" cy="253916"/>
            </a:xfrm>
            <a:prstGeom prst="rect">
              <a:avLst/>
            </a:prstGeom>
            <a:noFill/>
            <a:ln>
              <a:noFill/>
            </a:ln>
          </p:spPr>
          <p:txBody>
            <a:bodyPr wrap="none" rtlCol="0">
              <a:spAutoFit/>
            </a:bodyPr>
            <a:lstStyle/>
            <a:p>
              <a:r>
                <a:rPr lang="en-US" sz="1600" b="1" dirty="0" smtClean="0">
                  <a:ln>
                    <a:solidFill>
                      <a:schemeClr val="tx1"/>
                    </a:solidFill>
                  </a:ln>
                  <a:solidFill>
                    <a:schemeClr val="bg1"/>
                  </a:solidFill>
                  <a:effectLst>
                    <a:outerShdw blurRad="38100" dist="38100" dir="2700000" algn="tl">
                      <a:srgbClr val="000000">
                        <a:alpha val="43137"/>
                      </a:srgbClr>
                    </a:outerShdw>
                  </a:effectLst>
                </a:rPr>
                <a:t>Expert Systems</a:t>
              </a:r>
              <a:endParaRPr lang="en-US" sz="1600" b="1" dirty="0">
                <a:ln>
                  <a:solidFill>
                    <a:schemeClr val="tx1"/>
                  </a:solidFill>
                </a:ln>
                <a:solidFill>
                  <a:schemeClr val="bg1"/>
                </a:solidFill>
                <a:effectLst>
                  <a:outerShdw blurRad="38100" dist="38100" dir="2700000" algn="tl">
                    <a:srgbClr val="000000">
                      <a:alpha val="43137"/>
                    </a:srgbClr>
                  </a:outerShdw>
                </a:effectLst>
              </a:endParaRPr>
            </a:p>
          </p:txBody>
        </p:sp>
        <p:cxnSp>
          <p:nvCxnSpPr>
            <p:cNvPr id="84" name="Straight Connector 83"/>
            <p:cNvCxnSpPr/>
            <p:nvPr/>
          </p:nvCxnSpPr>
          <p:spPr>
            <a:xfrm flipV="1">
              <a:off x="4759829" y="1545788"/>
              <a:ext cx="3784714" cy="868391"/>
            </a:xfrm>
            <a:prstGeom prst="line">
              <a:avLst/>
            </a:prstGeom>
            <a:ln w="28575">
              <a:solidFill>
                <a:schemeClr val="tx2">
                  <a:lumMod val="40000"/>
                  <a:lumOff val="60000"/>
                </a:schemeClr>
              </a:solidFill>
              <a:headEnd type="oval" w="med" len="med"/>
              <a:tailEnd type="stealth" w="med"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rot="20805498">
              <a:off x="5724876" y="1948925"/>
              <a:ext cx="788101" cy="253916"/>
            </a:xfrm>
            <a:prstGeom prst="rect">
              <a:avLst/>
            </a:prstGeom>
            <a:noFill/>
            <a:ln>
              <a:noFill/>
            </a:ln>
          </p:spPr>
          <p:txBody>
            <a:bodyPr wrap="none" rtlCol="0">
              <a:spAutoFit/>
            </a:bodyPr>
            <a:lstStyle/>
            <a:p>
              <a:r>
                <a:rPr lang="en-US" sz="1600" b="1" dirty="0" smtClean="0">
                  <a:ln>
                    <a:solidFill>
                      <a:schemeClr val="tx1"/>
                    </a:solidFill>
                  </a:ln>
                  <a:solidFill>
                    <a:schemeClr val="bg1"/>
                  </a:solidFill>
                  <a:effectLst>
                    <a:outerShdw blurRad="38100" dist="38100" dir="2700000" algn="tl">
                      <a:srgbClr val="000000">
                        <a:alpha val="43137"/>
                      </a:srgbClr>
                    </a:outerShdw>
                  </a:effectLst>
                </a:rPr>
                <a:t>True AI</a:t>
              </a:r>
              <a:endParaRPr lang="en-US" sz="1600" b="1" dirty="0">
                <a:ln>
                  <a:solidFill>
                    <a:schemeClr val="tx1"/>
                  </a:solidFill>
                </a:ln>
                <a:solidFill>
                  <a:schemeClr val="bg1"/>
                </a:solidFill>
                <a:effectLst>
                  <a:outerShdw blurRad="38100" dist="38100" dir="2700000" algn="tl">
                    <a:srgbClr val="000000">
                      <a:alpha val="43137"/>
                    </a:srgbClr>
                  </a:outerShdw>
                </a:effectLst>
              </a:endParaRPr>
            </a:p>
          </p:txBody>
        </p:sp>
        <p:sp>
          <p:nvSpPr>
            <p:cNvPr id="86" name="Rectangle 85"/>
            <p:cNvSpPr/>
            <p:nvPr/>
          </p:nvSpPr>
          <p:spPr>
            <a:xfrm rot="409262">
              <a:off x="4638187" y="3099204"/>
              <a:ext cx="1159485" cy="253916"/>
            </a:xfrm>
            <a:prstGeom prst="rect">
              <a:avLst/>
            </a:prstGeom>
          </p:spPr>
          <p:txBody>
            <a:bodyPr wrap="none">
              <a:spAutoFit/>
            </a:bodyPr>
            <a:lstStyle/>
            <a:p>
              <a:r>
                <a:rPr lang="en-US" sz="1600" b="1" dirty="0" smtClean="0">
                  <a:ln>
                    <a:solidFill>
                      <a:schemeClr val="tx1"/>
                    </a:solidFill>
                  </a:ln>
                  <a:solidFill>
                    <a:schemeClr val="bg1"/>
                  </a:solidFill>
                  <a:effectLst>
                    <a:outerShdw blurRad="38100" dist="38100" dir="2700000" algn="tl">
                      <a:srgbClr val="000000">
                        <a:alpha val="43137"/>
                      </a:srgbClr>
                    </a:outerShdw>
                  </a:effectLst>
                </a:rPr>
                <a:t>serviceBots</a:t>
              </a:r>
              <a:endParaRPr lang="en-US" sz="1600" b="1" dirty="0">
                <a:ln>
                  <a:solidFill>
                    <a:schemeClr val="tx1"/>
                  </a:solidFill>
                </a:ln>
                <a:solidFill>
                  <a:schemeClr val="bg1"/>
                </a:solidFill>
                <a:effectLst>
                  <a:outerShdw blurRad="38100" dist="38100" dir="2700000" algn="tl">
                    <a:srgbClr val="000000">
                      <a:alpha val="43137"/>
                    </a:srgbClr>
                  </a:outerShdw>
                </a:effectLst>
              </a:endParaRPr>
            </a:p>
          </p:txBody>
        </p:sp>
        <p:cxnSp>
          <p:nvCxnSpPr>
            <p:cNvPr id="87" name="Straight Connector 86"/>
            <p:cNvCxnSpPr/>
            <p:nvPr/>
          </p:nvCxnSpPr>
          <p:spPr>
            <a:xfrm>
              <a:off x="2501459" y="2709830"/>
              <a:ext cx="6043084" cy="284768"/>
            </a:xfrm>
            <a:prstGeom prst="line">
              <a:avLst/>
            </a:prstGeom>
            <a:ln w="28575">
              <a:solidFill>
                <a:schemeClr val="tx2">
                  <a:lumMod val="40000"/>
                  <a:lumOff val="60000"/>
                </a:schemeClr>
              </a:solidFill>
              <a:headEnd type="oval" w="med" len="med"/>
              <a:tailEnd type="triangle" w="med"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rot="168216">
              <a:off x="3471014" y="2635113"/>
              <a:ext cx="1159676" cy="253916"/>
            </a:xfrm>
            <a:prstGeom prst="rect">
              <a:avLst/>
            </a:prstGeom>
            <a:noFill/>
          </p:spPr>
          <p:txBody>
            <a:bodyPr wrap="none" rtlCol="0">
              <a:spAutoFit/>
            </a:bodyPr>
            <a:lstStyle/>
            <a:p>
              <a:r>
                <a:rPr lang="en-US" sz="1600" b="1" dirty="0" smtClean="0">
                  <a:ln>
                    <a:solidFill>
                      <a:schemeClr val="tx1"/>
                    </a:solidFill>
                  </a:ln>
                  <a:solidFill>
                    <a:schemeClr val="bg1"/>
                  </a:solidFill>
                  <a:effectLst>
                    <a:outerShdw blurRad="38100" dist="38100" dir="2700000" algn="tl">
                      <a:srgbClr val="000000">
                        <a:alpha val="43137"/>
                      </a:srgbClr>
                    </a:outerShdw>
                  </a:effectLst>
                </a:rPr>
                <a:t>factorybots</a:t>
              </a:r>
              <a:endParaRPr lang="en-US" sz="1600" b="1" dirty="0">
                <a:ln>
                  <a:solidFill>
                    <a:schemeClr val="tx1"/>
                  </a:solidFill>
                </a:ln>
                <a:solidFill>
                  <a:schemeClr val="bg1"/>
                </a:solidFill>
                <a:effectLst>
                  <a:outerShdw blurRad="38100" dist="38100" dir="2700000" algn="tl">
                    <a:srgbClr val="000000">
                      <a:alpha val="43137"/>
                    </a:srgbClr>
                  </a:outerShdw>
                </a:effectLst>
              </a:endParaRPr>
            </a:p>
          </p:txBody>
        </p:sp>
        <p:cxnSp>
          <p:nvCxnSpPr>
            <p:cNvPr id="89" name="Straight Connector 88"/>
            <p:cNvCxnSpPr/>
            <p:nvPr/>
          </p:nvCxnSpPr>
          <p:spPr>
            <a:xfrm>
              <a:off x="3209741" y="3040389"/>
              <a:ext cx="3360906" cy="727031"/>
            </a:xfrm>
            <a:prstGeom prst="line">
              <a:avLst/>
            </a:prstGeom>
            <a:ln w="28575">
              <a:solidFill>
                <a:schemeClr val="tx2">
                  <a:lumMod val="40000"/>
                  <a:lumOff val="60000"/>
                </a:schemeClr>
              </a:solidFill>
              <a:headEnd type="oval" w="med" len="med"/>
              <a:tailEnd type="triangle" w="med"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rot="809738">
              <a:off x="5099647" y="3366282"/>
              <a:ext cx="846707" cy="253916"/>
            </a:xfrm>
            <a:prstGeom prst="rect">
              <a:avLst/>
            </a:prstGeom>
          </p:spPr>
          <p:txBody>
            <a:bodyPr wrap="none">
              <a:spAutoFit/>
            </a:bodyPr>
            <a:lstStyle/>
            <a:p>
              <a:r>
                <a:rPr lang="en-US" sz="1600" b="1" dirty="0" smtClean="0">
                  <a:ln>
                    <a:solidFill>
                      <a:schemeClr val="tx1"/>
                    </a:solidFill>
                  </a:ln>
                  <a:solidFill>
                    <a:schemeClr val="bg1"/>
                  </a:solidFill>
                  <a:effectLst>
                    <a:outerShdw blurRad="38100" dist="38100" dir="2700000" algn="tl">
                      <a:srgbClr val="000000">
                        <a:alpha val="43137"/>
                      </a:srgbClr>
                    </a:outerShdw>
                  </a:effectLst>
                </a:rPr>
                <a:t>xxxBots</a:t>
              </a:r>
              <a:endParaRPr lang="en-US" sz="1600" b="1" dirty="0">
                <a:ln>
                  <a:solidFill>
                    <a:schemeClr val="tx1"/>
                  </a:solidFill>
                </a:ln>
                <a:solidFill>
                  <a:schemeClr val="bg1"/>
                </a:solidFill>
                <a:effectLst>
                  <a:outerShdw blurRad="38100" dist="38100" dir="2700000" algn="tl">
                    <a:srgbClr val="000000">
                      <a:alpha val="43137"/>
                    </a:srgbClr>
                  </a:outerShdw>
                </a:effectLst>
              </a:endParaRPr>
            </a:p>
          </p:txBody>
        </p:sp>
        <p:cxnSp>
          <p:nvCxnSpPr>
            <p:cNvPr id="91" name="Straight Connector 90"/>
            <p:cNvCxnSpPr/>
            <p:nvPr/>
          </p:nvCxnSpPr>
          <p:spPr>
            <a:xfrm>
              <a:off x="2508133" y="2802315"/>
              <a:ext cx="6099108" cy="476148"/>
            </a:xfrm>
            <a:prstGeom prst="line">
              <a:avLst/>
            </a:prstGeom>
            <a:ln w="28575">
              <a:solidFill>
                <a:schemeClr val="tx2">
                  <a:lumMod val="40000"/>
                  <a:lumOff val="60000"/>
                </a:schemeClr>
              </a:solidFill>
              <a:headEnd type="oval" w="med" len="med"/>
              <a:tailEnd type="triangle" w="med"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rot="293629">
              <a:off x="4477333" y="2901009"/>
              <a:ext cx="2562240" cy="253916"/>
            </a:xfrm>
            <a:prstGeom prst="rect">
              <a:avLst/>
            </a:prstGeom>
            <a:noFill/>
          </p:spPr>
          <p:txBody>
            <a:bodyPr wrap="none" rtlCol="0">
              <a:spAutoFit/>
            </a:bodyPr>
            <a:lstStyle/>
            <a:p>
              <a:r>
                <a:rPr lang="en-US" sz="1600" b="1" dirty="0" smtClean="0">
                  <a:ln>
                    <a:solidFill>
                      <a:schemeClr val="tx1"/>
                    </a:solidFill>
                  </a:ln>
                  <a:solidFill>
                    <a:schemeClr val="bg1"/>
                  </a:solidFill>
                  <a:effectLst>
                    <a:outerShdw blurRad="38100" dist="38100" dir="2700000" algn="tl">
                      <a:srgbClr val="000000">
                        <a:alpha val="43137"/>
                      </a:srgbClr>
                    </a:outerShdw>
                  </a:effectLst>
                </a:rPr>
                <a:t>Non-humanoid form factors</a:t>
              </a:r>
              <a:endParaRPr lang="en-US" sz="1600" b="1" dirty="0">
                <a:ln>
                  <a:solidFill>
                    <a:schemeClr val="tx1"/>
                  </a:solidFill>
                </a:ln>
                <a:solidFill>
                  <a:schemeClr val="bg1"/>
                </a:solidFill>
                <a:effectLst>
                  <a:outerShdw blurRad="38100" dist="38100" dir="2700000" algn="tl">
                    <a:srgbClr val="000000">
                      <a:alpha val="43137"/>
                    </a:srgbClr>
                  </a:outerShdw>
                </a:effectLst>
              </a:endParaRPr>
            </a:p>
          </p:txBody>
        </p:sp>
      </p:grpSp>
      <p:sp>
        <p:nvSpPr>
          <p:cNvPr id="32" name="Footer Placeholder 4"/>
          <p:cNvSpPr txBox="1">
            <a:spLocks/>
          </p:cNvSpPr>
          <p:nvPr/>
        </p:nvSpPr>
        <p:spPr>
          <a:xfrm>
            <a:off x="3124200" y="6356351"/>
            <a:ext cx="2895600" cy="366183"/>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defRPr/>
            </a:pPr>
            <a:r>
              <a:rPr lang="en-US" smtClean="0"/>
              <a:t>Copyright </a:t>
            </a:r>
            <a:r>
              <a:rPr lang="en-US" i="1" smtClean="0"/>
              <a:t>JLWFutures</a:t>
            </a:r>
            <a:r>
              <a:rPr lang="en-US" smtClean="0"/>
              <a:t> 2014</a:t>
            </a:r>
            <a:endParaRPr lang="en-US" dirty="0"/>
          </a:p>
        </p:txBody>
      </p:sp>
    </p:spTree>
    <p:extLst>
      <p:ext uri="{BB962C8B-B14F-4D97-AF65-F5344CB8AC3E}">
        <p14:creationId xmlns:p14="http://schemas.microsoft.com/office/powerpoint/2010/main" val="143812255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8" presetClass="emph" presetSubtype="0" fill="hold" nodeType="withEffect">
                                  <p:stCondLst>
                                    <p:cond delay="0"/>
                                  </p:stCondLst>
                                  <p:childTnLst>
                                    <p:animRot by="21600000">
                                      <p:cBhvr>
                                        <p:cTn id="9" dur="2000" fill="hold"/>
                                        <p:tgtEl>
                                          <p:spTgt spid="7"/>
                                        </p:tgtEl>
                                        <p:attrNameLst>
                                          <p:attrName>r</p:attrName>
                                        </p:attrNameLst>
                                      </p:cBhvr>
                                    </p:animRot>
                                  </p:childTnLst>
                                </p:cTn>
                              </p:par>
                            </p:childTnLst>
                          </p:cTn>
                        </p:par>
                        <p:par>
                          <p:cTn id="10" fill="hold" nodeType="afterGroup">
                            <p:stCondLst>
                              <p:cond delay="2000"/>
                            </p:stCondLst>
                            <p:childTnLst>
                              <p:par>
                                <p:cTn id="11" presetID="1" presetClass="entr" presetSubtype="0" fill="hold" nodeType="afterEffect">
                                  <p:stCondLst>
                                    <p:cond delay="0"/>
                                  </p:stCondLst>
                                  <p:childTnLst>
                                    <p:set>
                                      <p:cBhvr>
                                        <p:cTn id="12" dur="1" fill="hold">
                                          <p:stCondLst>
                                            <p:cond delay="0"/>
                                          </p:stCondLst>
                                        </p:cTn>
                                        <p:tgtEl>
                                          <p:spTgt spid="66565"/>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68"/>
                                        </p:tgtEl>
                                        <p:attrNameLst>
                                          <p:attrName>style.visibility</p:attrName>
                                        </p:attrNameLst>
                                      </p:cBhvr>
                                      <p:to>
                                        <p:strVal val="visible"/>
                                      </p:to>
                                    </p:set>
                                    <p:animEffect transition="in" filter="wipe(left)">
                                      <p:cBhvr>
                                        <p:cTn id="21" dur="1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preferRelativeResize="0">
            <a:picLocks/>
          </p:cNvPicPr>
          <p:nvPr/>
        </p:nvPicPr>
        <p:blipFill>
          <a:blip r:embed="rId2">
            <a:extLst>
              <a:ext uri="{28A0092B-C50C-407E-A947-70E740481C1C}">
                <a14:useLocalDpi xmlns:a14="http://schemas.microsoft.com/office/drawing/2010/main"/>
              </a:ext>
            </a:extLst>
          </a:blip>
          <a:stretch>
            <a:fillRect/>
          </a:stretch>
        </p:blipFill>
        <p:spPr>
          <a:xfrm>
            <a:off x="1" y="438913"/>
            <a:ext cx="9143999" cy="2743199"/>
          </a:xfrm>
          <a:prstGeom prst="rect">
            <a:avLst/>
          </a:prstGeom>
        </p:spPr>
      </p:pic>
      <p:pic>
        <p:nvPicPr>
          <p:cNvPr id="19" name="Picture 18"/>
          <p:cNvPicPr>
            <a:picLocks/>
          </p:cNvPicPr>
          <p:nvPr/>
        </p:nvPicPr>
        <p:blipFill>
          <a:blip r:embed="rId3" cstate="screen">
            <a:extLst>
              <a:ext uri="{28A0092B-C50C-407E-A947-70E740481C1C}">
                <a14:useLocalDpi xmlns:a14="http://schemas.microsoft.com/office/drawing/2010/main"/>
              </a:ext>
            </a:extLst>
          </a:blip>
          <a:stretch>
            <a:fillRect/>
          </a:stretch>
        </p:blipFill>
        <p:spPr>
          <a:xfrm flipH="1">
            <a:off x="1449011" y="1926739"/>
            <a:ext cx="692252" cy="864565"/>
          </a:xfrm>
          <a:prstGeom prst="rect">
            <a:avLst/>
          </a:prstGeom>
        </p:spPr>
      </p:pic>
      <p:sp>
        <p:nvSpPr>
          <p:cNvPr id="6" name="Title 5"/>
          <p:cNvSpPr>
            <a:spLocks noGrp="1"/>
          </p:cNvSpPr>
          <p:nvPr>
            <p:ph type="title"/>
          </p:nvPr>
        </p:nvSpPr>
        <p:spPr/>
        <p:txBody>
          <a:bodyPr rtlCol="0">
            <a:normAutofit/>
          </a:bodyPr>
          <a:lstStyle/>
          <a:p>
            <a:pPr fontAlgn="auto">
              <a:spcAft>
                <a:spcPts val="0"/>
              </a:spcAft>
              <a:defRPr/>
            </a:pPr>
            <a:r>
              <a:rPr lang="en-US" cap="small" dirty="0" smtClean="0">
                <a:solidFill>
                  <a:prstClr val="white"/>
                </a:solidFill>
              </a:rPr>
              <a:t>Robotics Technology</a:t>
            </a:r>
            <a:endParaRPr lang="en-US" sz="2800" dirty="0"/>
          </a:p>
        </p:txBody>
      </p:sp>
      <p:pic>
        <p:nvPicPr>
          <p:cNvPr id="2" name="Picture 1"/>
          <p:cNvPicPr>
            <a:picLocks/>
          </p:cNvPicPr>
          <p:nvPr/>
        </p:nvPicPr>
        <p:blipFill>
          <a:blip r:embed="rId4" cstate="screen">
            <a:extLst>
              <a:ext uri="{28A0092B-C50C-407E-A947-70E740481C1C}">
                <a14:useLocalDpi xmlns:a14="http://schemas.microsoft.com/office/drawing/2010/main"/>
              </a:ext>
            </a:extLst>
          </a:blip>
          <a:stretch>
            <a:fillRect/>
          </a:stretch>
        </p:blipFill>
        <p:spPr>
          <a:xfrm>
            <a:off x="486683" y="1271016"/>
            <a:ext cx="1981198" cy="978408"/>
          </a:xfrm>
          <a:prstGeom prst="rect">
            <a:avLst/>
          </a:prstGeom>
        </p:spPr>
      </p:pic>
      <p:sp>
        <p:nvSpPr>
          <p:cNvPr id="22" name="TextBox 21"/>
          <p:cNvSpPr txBox="1"/>
          <p:nvPr/>
        </p:nvSpPr>
        <p:spPr>
          <a:xfrm>
            <a:off x="431052" y="2721556"/>
            <a:ext cx="1998559" cy="830997"/>
          </a:xfrm>
          <a:prstGeom prst="rect">
            <a:avLst/>
          </a:prstGeom>
          <a:noFill/>
        </p:spPr>
        <p:txBody>
          <a:bodyPr wrap="none" rtlCol="0">
            <a:spAutoFit/>
          </a:bodyPr>
          <a:lstStyle/>
          <a:p>
            <a:pPr algn="r"/>
            <a:r>
              <a:rPr lang="en-US" sz="1600" dirty="0" smtClean="0">
                <a:solidFill>
                  <a:schemeClr val="bg1"/>
                </a:solidFill>
              </a:rPr>
              <a:t>Role of humans?</a:t>
            </a:r>
            <a:endParaRPr lang="en-US" sz="1600" dirty="0">
              <a:solidFill>
                <a:schemeClr val="bg1"/>
              </a:solidFill>
            </a:endParaRPr>
          </a:p>
          <a:p>
            <a:pPr algn="r"/>
            <a:r>
              <a:rPr lang="en-US" sz="1600" dirty="0" smtClean="0">
                <a:solidFill>
                  <a:schemeClr val="bg1"/>
                </a:solidFill>
              </a:rPr>
              <a:t>New battlefields</a:t>
            </a:r>
          </a:p>
          <a:p>
            <a:pPr algn="r"/>
            <a:r>
              <a:rPr lang="en-US" sz="1600" dirty="0">
                <a:solidFill>
                  <a:schemeClr val="bg1"/>
                </a:solidFill>
              </a:rPr>
              <a:t>Negative jobs </a:t>
            </a:r>
            <a:r>
              <a:rPr lang="en-US" sz="1600" dirty="0" smtClean="0">
                <a:solidFill>
                  <a:schemeClr val="bg1"/>
                </a:solidFill>
              </a:rPr>
              <a:t>outlook</a:t>
            </a:r>
            <a:endParaRPr lang="en-US" sz="1600" dirty="0">
              <a:solidFill>
                <a:schemeClr val="bg1"/>
              </a:solidFill>
            </a:endParaRPr>
          </a:p>
        </p:txBody>
      </p:sp>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14616" y="3913595"/>
            <a:ext cx="1373248" cy="1397661"/>
          </a:xfrm>
          <a:prstGeom prst="rect">
            <a:avLst/>
          </a:prstGeom>
        </p:spPr>
      </p:pic>
      <p:cxnSp>
        <p:nvCxnSpPr>
          <p:cNvPr id="51" name="Straight Connector 50"/>
          <p:cNvCxnSpPr/>
          <p:nvPr/>
        </p:nvCxnSpPr>
        <p:spPr>
          <a:xfrm>
            <a:off x="3577508" y="1648546"/>
            <a:ext cx="164179" cy="2855149"/>
          </a:xfrm>
          <a:prstGeom prst="line">
            <a:avLst/>
          </a:prstGeom>
          <a:ln w="28575">
            <a:solidFill>
              <a:srgbClr val="861A8E"/>
            </a:solidFill>
            <a:headEnd type="oval" w="med" len="med"/>
            <a:tailEnd type="oval"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5786750" y="1638248"/>
            <a:ext cx="1121308" cy="2449688"/>
          </a:xfrm>
          <a:prstGeom prst="line">
            <a:avLst/>
          </a:prstGeom>
          <a:ln w="28575">
            <a:solidFill>
              <a:srgbClr val="861A8E"/>
            </a:solidFill>
            <a:headEnd type="oval" w="med" len="med"/>
            <a:tailEnd type="oval"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44" name="Picture 43"/>
          <p:cNvPicPr>
            <a:picLocks/>
          </p:cNvPicPr>
          <p:nvPr/>
        </p:nvPicPr>
        <p:blipFill>
          <a:blip r:embed="rId6" cstate="screen">
            <a:extLst>
              <a:ext uri="{28A0092B-C50C-407E-A947-70E740481C1C}">
                <a14:useLocalDpi xmlns:a14="http://schemas.microsoft.com/office/drawing/2010/main"/>
              </a:ext>
            </a:extLst>
          </a:blip>
          <a:stretch>
            <a:fillRect/>
          </a:stretch>
        </p:blipFill>
        <p:spPr bwMode="auto">
          <a:xfrm>
            <a:off x="1168444" y="4301041"/>
            <a:ext cx="1945639" cy="2278891"/>
          </a:xfrm>
          <a:prstGeom prst="rect">
            <a:avLst/>
          </a:prstGeom>
          <a:noFill/>
          <a:ln>
            <a:noFill/>
          </a:ln>
          <a:scene3d>
            <a:camera prst="isometricOffAxis1Right"/>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a:xfrm flipH="1">
            <a:off x="2849992" y="1648546"/>
            <a:ext cx="93443" cy="2697127"/>
          </a:xfrm>
          <a:prstGeom prst="line">
            <a:avLst/>
          </a:prstGeom>
          <a:ln w="28575">
            <a:solidFill>
              <a:srgbClr val="861A8E"/>
            </a:solidFill>
            <a:headEnd type="oval" w="med" len="med"/>
            <a:tailEnd type="oval"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a:xfrm>
            <a:off x="3524113" y="4256786"/>
            <a:ext cx="1307250" cy="1716703"/>
            <a:chOff x="237779" y="1219904"/>
            <a:chExt cx="1307250" cy="1287527"/>
          </a:xfrm>
        </p:grpSpPr>
        <p:pic>
          <p:nvPicPr>
            <p:cNvPr id="48" name="Picture 31"/>
            <p:cNvPicPr>
              <a:picLocks/>
            </p:cNvPicPr>
            <p:nvPr/>
          </p:nvPicPr>
          <p:blipFill>
            <a:blip r:embed="rId7" cstate="screen">
              <a:extLst>
                <a:ext uri="{28A0092B-C50C-407E-A947-70E740481C1C}">
                  <a14:useLocalDpi xmlns:a14="http://schemas.microsoft.com/office/drawing/2010/main"/>
                </a:ext>
              </a:extLst>
            </a:blip>
            <a:stretch>
              <a:fillRect/>
            </a:stretch>
          </p:blipFill>
          <p:spPr bwMode="auto">
            <a:xfrm>
              <a:off x="237779" y="1530776"/>
              <a:ext cx="1228098" cy="976655"/>
            </a:xfrm>
            <a:prstGeom prst="rect">
              <a:avLst/>
            </a:prstGeom>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Rectangle 48"/>
            <p:cNvSpPr/>
            <p:nvPr/>
          </p:nvSpPr>
          <p:spPr>
            <a:xfrm>
              <a:off x="455352" y="1219904"/>
              <a:ext cx="1089677" cy="343940"/>
            </a:xfrm>
            <a:prstGeom prst="rect">
              <a:avLst/>
            </a:prstGeom>
          </p:spPr>
          <p:txBody>
            <a:bodyPr wrap="square">
              <a:spAutoFit/>
            </a:bodyPr>
            <a:lstStyle/>
            <a:p>
              <a:pPr fontAlgn="auto">
                <a:lnSpc>
                  <a:spcPct val="85000"/>
                </a:lnSpc>
                <a:spcBef>
                  <a:spcPts val="0"/>
                </a:spcBef>
                <a:spcAft>
                  <a:spcPts val="0"/>
                </a:spcAft>
                <a:defRPr/>
              </a:pPr>
              <a:r>
                <a:rPr lang="en-US" sz="1400" dirty="0" smtClean="0">
                  <a:solidFill>
                    <a:schemeClr val="bg1"/>
                  </a:solidFill>
                  <a:effectLst>
                    <a:outerShdw blurRad="38100" dist="38100" dir="2700000" algn="tl">
                      <a:srgbClr val="000000">
                        <a:alpha val="43137"/>
                      </a:srgbClr>
                    </a:outerShdw>
                  </a:effectLst>
                  <a:latin typeface="Futura Bk" pitchFamily="34" charset="0"/>
                  <a:cs typeface="+mn-cs"/>
                </a:rPr>
                <a:t>Modeling &amp; Simulation</a:t>
              </a:r>
              <a:endParaRPr lang="en-US" sz="1400" dirty="0">
                <a:solidFill>
                  <a:schemeClr val="bg1"/>
                </a:solidFill>
                <a:effectLst>
                  <a:outerShdw blurRad="38100" dist="38100" dir="2700000" algn="tl">
                    <a:srgbClr val="000000">
                      <a:alpha val="43137"/>
                    </a:srgbClr>
                  </a:outerShdw>
                </a:effectLst>
                <a:latin typeface="Futura Bk" pitchFamily="34" charset="0"/>
                <a:cs typeface="+mn-cs"/>
              </a:endParaRPr>
            </a:p>
          </p:txBody>
        </p:sp>
      </p:grpSp>
      <p:grpSp>
        <p:nvGrpSpPr>
          <p:cNvPr id="53" name="Group 52"/>
          <p:cNvGrpSpPr/>
          <p:nvPr/>
        </p:nvGrpSpPr>
        <p:grpSpPr>
          <a:xfrm>
            <a:off x="4697068" y="3668786"/>
            <a:ext cx="1987626" cy="1553884"/>
            <a:chOff x="4454084" y="966788"/>
            <a:chExt cx="1558285" cy="1165413"/>
          </a:xfrm>
        </p:grpSpPr>
        <p:pic>
          <p:nvPicPr>
            <p:cNvPr id="55" name="Picture 22"/>
            <p:cNvPicPr>
              <a:picLocks noChangeAspect="1"/>
            </p:cNvPicPr>
            <p:nvPr/>
          </p:nvPicPr>
          <p:blipFill>
            <a:blip r:embed="rId8">
              <a:extLst>
                <a:ext uri="{28A0092B-C50C-407E-A947-70E740481C1C}">
                  <a14:useLocalDpi xmlns:a14="http://schemas.microsoft.com/office/drawing/2010/main"/>
                </a:ext>
              </a:extLst>
            </a:blip>
            <a:stretch>
              <a:fillRect/>
            </a:stretch>
          </p:blipFill>
          <p:spPr bwMode="auto">
            <a:xfrm>
              <a:off x="4631310" y="1038293"/>
              <a:ext cx="1381059" cy="1093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Rectangle 55"/>
            <p:cNvSpPr/>
            <p:nvPr/>
          </p:nvSpPr>
          <p:spPr>
            <a:xfrm>
              <a:off x="4454084" y="966788"/>
              <a:ext cx="1354570" cy="304699"/>
            </a:xfrm>
            <a:prstGeom prst="rect">
              <a:avLst/>
            </a:prstGeom>
          </p:spPr>
          <p:txBody>
            <a:bodyPr wrap="square">
              <a:spAutoFit/>
            </a:bodyPr>
            <a:lstStyle/>
            <a:p>
              <a:pPr fontAlgn="auto">
                <a:lnSpc>
                  <a:spcPct val="85000"/>
                </a:lnSpc>
                <a:spcBef>
                  <a:spcPts val="0"/>
                </a:spcBef>
                <a:spcAft>
                  <a:spcPts val="0"/>
                </a:spcAft>
                <a:defRPr/>
              </a:pPr>
              <a:r>
                <a:rPr lang="en-US" sz="1200" dirty="0" smtClean="0">
                  <a:solidFill>
                    <a:schemeClr val="bg1"/>
                  </a:solidFill>
                  <a:effectLst>
                    <a:outerShdw blurRad="50800" dist="38100" dir="2700000" algn="tl" rotWithShape="0">
                      <a:prstClr val="black">
                        <a:alpha val="40000"/>
                      </a:prstClr>
                    </a:outerShdw>
                  </a:effectLst>
                  <a:latin typeface="Futura Bk" pitchFamily="34" charset="0"/>
                  <a:cs typeface="+mn-cs"/>
                </a:rPr>
                <a:t>Expert</a:t>
              </a:r>
            </a:p>
            <a:p>
              <a:pPr fontAlgn="auto">
                <a:lnSpc>
                  <a:spcPct val="85000"/>
                </a:lnSpc>
                <a:spcBef>
                  <a:spcPts val="0"/>
                </a:spcBef>
                <a:spcAft>
                  <a:spcPts val="0"/>
                </a:spcAft>
                <a:defRPr/>
              </a:pPr>
              <a:r>
                <a:rPr lang="en-US" sz="1200" dirty="0" smtClean="0">
                  <a:solidFill>
                    <a:schemeClr val="bg1"/>
                  </a:solidFill>
                  <a:effectLst>
                    <a:outerShdw blurRad="50800" dist="38100" dir="2700000" algn="tl" rotWithShape="0">
                      <a:prstClr val="black">
                        <a:alpha val="40000"/>
                      </a:prstClr>
                    </a:outerShdw>
                  </a:effectLst>
                  <a:latin typeface="Futura Bk" pitchFamily="34" charset="0"/>
                  <a:cs typeface="+mn-cs"/>
                </a:rPr>
                <a:t>Systems</a:t>
              </a:r>
              <a:endParaRPr lang="en-US" sz="1200" dirty="0">
                <a:solidFill>
                  <a:schemeClr val="bg1"/>
                </a:solidFill>
                <a:effectLst>
                  <a:outerShdw blurRad="50800" dist="38100" dir="2700000" algn="tl" rotWithShape="0">
                    <a:prstClr val="black">
                      <a:alpha val="40000"/>
                    </a:prstClr>
                  </a:outerShdw>
                </a:effectLst>
                <a:latin typeface="Futura Bk" pitchFamily="34" charset="0"/>
                <a:cs typeface="+mn-cs"/>
              </a:endParaRPr>
            </a:p>
          </p:txBody>
        </p:sp>
      </p:grpSp>
      <p:sp>
        <p:nvSpPr>
          <p:cNvPr id="58" name="Rectangle 57"/>
          <p:cNvSpPr/>
          <p:nvPr/>
        </p:nvSpPr>
        <p:spPr>
          <a:xfrm>
            <a:off x="7687830" y="4689513"/>
            <a:ext cx="1354570" cy="563231"/>
          </a:xfrm>
          <a:prstGeom prst="rect">
            <a:avLst/>
          </a:prstGeom>
        </p:spPr>
        <p:txBody>
          <a:bodyPr wrap="square">
            <a:spAutoFit/>
          </a:bodyPr>
          <a:lstStyle/>
          <a:p>
            <a:pPr fontAlgn="auto">
              <a:lnSpc>
                <a:spcPct val="85000"/>
              </a:lnSpc>
              <a:spcBef>
                <a:spcPts val="0"/>
              </a:spcBef>
              <a:spcAft>
                <a:spcPts val="0"/>
              </a:spcAft>
              <a:defRPr/>
            </a:pPr>
            <a:r>
              <a:rPr lang="en-US" sz="1200" dirty="0" smtClean="0">
                <a:ln>
                  <a:solidFill>
                    <a:schemeClr val="tx1"/>
                  </a:solidFill>
                </a:ln>
                <a:solidFill>
                  <a:schemeClr val="bg1"/>
                </a:solidFill>
                <a:effectLst>
                  <a:outerShdw blurRad="50800" dist="38100" dir="2700000" algn="tl" rotWithShape="0">
                    <a:prstClr val="black">
                      <a:alpha val="40000"/>
                    </a:prstClr>
                  </a:outerShdw>
                </a:effectLst>
                <a:latin typeface="Futura Bk" pitchFamily="34" charset="0"/>
                <a:cs typeface="+mn-cs"/>
              </a:rPr>
              <a:t>Me</a:t>
            </a:r>
            <a:r>
              <a:rPr lang="en-US" sz="1200" dirty="0" smtClean="0">
                <a:solidFill>
                  <a:schemeClr val="bg1"/>
                </a:solidFill>
                <a:effectLst>
                  <a:outerShdw blurRad="50800" dist="38100" dir="2700000" algn="tl" rotWithShape="0">
                    <a:prstClr val="black">
                      <a:alpha val="40000"/>
                    </a:prstClr>
                  </a:outerShdw>
                </a:effectLst>
                <a:latin typeface="Futura Bk" pitchFamily="34" charset="0"/>
                <a:cs typeface="+mn-cs"/>
              </a:rPr>
              <a:t>mristors &amp; </a:t>
            </a:r>
            <a:r>
              <a:rPr lang="en-US" sz="1200" dirty="0" smtClean="0">
                <a:ln>
                  <a:solidFill>
                    <a:schemeClr val="tx1"/>
                  </a:solidFill>
                </a:ln>
                <a:solidFill>
                  <a:schemeClr val="bg1"/>
                </a:solidFill>
                <a:effectLst>
                  <a:outerShdw blurRad="50800" dist="38100" dir="2700000" algn="tl" rotWithShape="0">
                    <a:prstClr val="black">
                      <a:alpha val="40000"/>
                    </a:prstClr>
                  </a:outerShdw>
                </a:effectLst>
                <a:latin typeface="Futura Bk" pitchFamily="34" charset="0"/>
                <a:cs typeface="+mn-cs"/>
              </a:rPr>
              <a:t>N</a:t>
            </a:r>
            <a:r>
              <a:rPr lang="en-US" sz="1200" dirty="0" smtClean="0">
                <a:solidFill>
                  <a:schemeClr val="bg1"/>
                </a:solidFill>
                <a:effectLst>
                  <a:outerShdw blurRad="50800" dist="38100" dir="2700000" algn="tl" rotWithShape="0">
                    <a:prstClr val="black">
                      <a:alpha val="40000"/>
                    </a:prstClr>
                  </a:outerShdw>
                </a:effectLst>
                <a:latin typeface="Futura Bk" pitchFamily="34" charset="0"/>
                <a:cs typeface="+mn-cs"/>
              </a:rPr>
              <a:t>euromorphic Computing</a:t>
            </a:r>
            <a:endParaRPr lang="en-US" sz="1200" dirty="0">
              <a:solidFill>
                <a:schemeClr val="bg1"/>
              </a:solidFill>
              <a:effectLst>
                <a:outerShdw blurRad="50800" dist="38100" dir="2700000" algn="tl" rotWithShape="0">
                  <a:prstClr val="black">
                    <a:alpha val="40000"/>
                  </a:prstClr>
                </a:outerShdw>
              </a:effectLst>
              <a:latin typeface="Futura Bk" pitchFamily="34" charset="0"/>
              <a:cs typeface="+mn-cs"/>
            </a:endParaRPr>
          </a:p>
        </p:txBody>
      </p:sp>
      <p:cxnSp>
        <p:nvCxnSpPr>
          <p:cNvPr id="28" name="Straight Connector 27"/>
          <p:cNvCxnSpPr/>
          <p:nvPr/>
        </p:nvCxnSpPr>
        <p:spPr>
          <a:xfrm>
            <a:off x="4558653" y="1638248"/>
            <a:ext cx="881027" cy="2166616"/>
          </a:xfrm>
          <a:prstGeom prst="line">
            <a:avLst/>
          </a:prstGeom>
          <a:ln w="28575">
            <a:solidFill>
              <a:srgbClr val="861A8E"/>
            </a:solidFill>
            <a:headEnd type="oval" w="med" len="med"/>
            <a:tailEnd type="oval"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0" name="Footer Placeholder 4"/>
          <p:cNvSpPr txBox="1">
            <a:spLocks/>
          </p:cNvSpPr>
          <p:nvPr/>
        </p:nvSpPr>
        <p:spPr>
          <a:xfrm>
            <a:off x="3124200" y="6356351"/>
            <a:ext cx="2895600" cy="366183"/>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defRPr/>
            </a:pPr>
            <a:r>
              <a:rPr lang="en-US" smtClean="0"/>
              <a:t>Copyright </a:t>
            </a:r>
            <a:r>
              <a:rPr lang="en-US" i="1" smtClean="0"/>
              <a:t>JLWFutures</a:t>
            </a:r>
            <a:r>
              <a:rPr lang="en-US" smtClean="0"/>
              <a:t> 2014</a:t>
            </a:r>
            <a:endParaRPr lang="en-US" dirty="0"/>
          </a:p>
        </p:txBody>
      </p:sp>
    </p:spTree>
    <p:extLst>
      <p:ext uri="{BB962C8B-B14F-4D97-AF65-F5344CB8AC3E}">
        <p14:creationId xmlns:p14="http://schemas.microsoft.com/office/powerpoint/2010/main" val="373068047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up)">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wipe(up)">
                                      <p:cBhvr>
                                        <p:cTn id="15" dur="500"/>
                                        <p:tgtEl>
                                          <p:spTgt spid="51"/>
                                        </p:tgtEl>
                                      </p:cBhvr>
                                    </p:animEffect>
                                  </p:childTnLst>
                                </p:cTn>
                              </p:par>
                              <p:par>
                                <p:cTn id="16" presetID="10" presetClass="entr" presetSubtype="0" fill="hold"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up)">
                                      <p:cBhvr>
                                        <p:cTn id="23" dur="500"/>
                                        <p:tgtEl>
                                          <p:spTgt spid="28"/>
                                        </p:tgtEl>
                                      </p:cBhvr>
                                    </p:animEffect>
                                  </p:childTnLst>
                                </p:cTn>
                              </p:par>
                              <p:par>
                                <p:cTn id="24" presetID="10" presetClass="entr" presetSubtype="0" fill="hold"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fade">
                                      <p:cBhvr>
                                        <p:cTn id="26" dur="500"/>
                                        <p:tgtEl>
                                          <p:spTgt spid="5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wipe(up)">
                                      <p:cBhvr>
                                        <p:cTn id="31" dur="500"/>
                                        <p:tgtEl>
                                          <p:spTgt spid="54"/>
                                        </p:tgtEl>
                                      </p:cBhvr>
                                    </p:animEffect>
                                  </p:childTnLst>
                                </p:cTn>
                              </p:par>
                              <p:par>
                                <p:cTn id="32" presetID="10"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fade">
                                      <p:cBhvr>
                                        <p:cTn id="37" dur="500"/>
                                        <p:tgtEl>
                                          <p:spTgt spid="5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up)">
                                      <p:cBhvr>
                                        <p:cTn id="42" dur="500"/>
                                        <p:tgtEl>
                                          <p:spTgt spid="19"/>
                                        </p:tgtEl>
                                      </p:cBhvr>
                                    </p:animEffect>
                                  </p:childTnLst>
                                </p:cTn>
                              </p:par>
                            </p:childTnLst>
                          </p:cTn>
                        </p:par>
                        <p:par>
                          <p:cTn id="43" fill="hold">
                            <p:stCondLst>
                              <p:cond delay="500"/>
                            </p:stCondLst>
                            <p:childTnLst>
                              <p:par>
                                <p:cTn id="44" presetID="22" presetClass="entr" presetSubtype="1" fill="hold" grpId="0" nodeType="after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up)">
                                      <p:cBhvr>
                                        <p:cTn id="4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p:cNvGrpSpPr/>
          <p:nvPr/>
        </p:nvGrpSpPr>
        <p:grpSpPr>
          <a:xfrm>
            <a:off x="6406735" y="3967581"/>
            <a:ext cx="2762347" cy="2827232"/>
            <a:chOff x="3962303" y="2695575"/>
            <a:chExt cx="2762347" cy="2120424"/>
          </a:xfrm>
        </p:grpSpPr>
        <p:pic>
          <p:nvPicPr>
            <p:cNvPr id="52" name="Picture 40" descr="Nanobatteries2.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62303" y="4365942"/>
              <a:ext cx="800100" cy="450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6" descr="memristor.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2303" y="2859945"/>
              <a:ext cx="800100" cy="450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8" descr="Sensors.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62303" y="3361944"/>
              <a:ext cx="800100" cy="450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9" descr="Artificial Muscles.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62303" y="3863943"/>
              <a:ext cx="800100" cy="450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10" descr="Kojiro personal robot copy.jpg"/>
            <p:cNvPicPr>
              <a:picLocks noChangeAspect="1"/>
            </p:cNvPicPr>
            <p:nvPr/>
          </p:nvPicPr>
          <p:blipFill>
            <a:blip r:embed="rId6"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5257800" y="2695575"/>
              <a:ext cx="14668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 name="Group 62"/>
            <p:cNvGrpSpPr/>
            <p:nvPr/>
          </p:nvGrpSpPr>
          <p:grpSpPr>
            <a:xfrm>
              <a:off x="4762403" y="2828824"/>
              <a:ext cx="1027625" cy="1762147"/>
              <a:chOff x="4590750" y="758634"/>
              <a:chExt cx="2000551" cy="3430500"/>
            </a:xfrm>
          </p:grpSpPr>
          <p:cxnSp>
            <p:nvCxnSpPr>
              <p:cNvPr id="64" name="Straight Connector 63"/>
              <p:cNvCxnSpPr/>
              <p:nvPr/>
            </p:nvCxnSpPr>
            <p:spPr>
              <a:xfrm flipV="1">
                <a:off x="4621626" y="758634"/>
                <a:ext cx="1867100" cy="421426"/>
              </a:xfrm>
              <a:prstGeom prst="line">
                <a:avLst/>
              </a:prstGeom>
              <a:ln w="38100">
                <a:solidFill>
                  <a:schemeClr val="accent1">
                    <a:lumMod val="50000"/>
                  </a:schemeClr>
                </a:solidFill>
                <a:headEnd type="oval" w="sm" len="sm"/>
                <a:tailEnd type="oval" w="sm" len="sm"/>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762300" y="2240700"/>
                <a:ext cx="1422710" cy="931126"/>
              </a:xfrm>
              <a:prstGeom prst="line">
                <a:avLst/>
              </a:prstGeom>
              <a:ln w="38100">
                <a:solidFill>
                  <a:schemeClr val="accent1">
                    <a:lumMod val="50000"/>
                  </a:schemeClr>
                </a:solidFill>
                <a:headEnd type="oval" w="sm" len="sm"/>
                <a:tailEnd type="oval" w="sm" len="sm"/>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62300" y="3202725"/>
                <a:ext cx="1640710" cy="325781"/>
              </a:xfrm>
              <a:prstGeom prst="line">
                <a:avLst/>
              </a:prstGeom>
              <a:ln w="38100">
                <a:solidFill>
                  <a:schemeClr val="accent1">
                    <a:lumMod val="50000"/>
                  </a:schemeClr>
                </a:solidFill>
                <a:headEnd type="oval" w="sm" len="sm"/>
                <a:tailEnd type="oval" w="sm" len="sm"/>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52" idx="3"/>
              </p:cNvCxnSpPr>
              <p:nvPr/>
            </p:nvCxnSpPr>
            <p:spPr>
              <a:xfrm flipV="1">
                <a:off x="4590750" y="1800228"/>
                <a:ext cx="2000551" cy="2388906"/>
              </a:xfrm>
              <a:prstGeom prst="line">
                <a:avLst/>
              </a:prstGeom>
              <a:ln w="38100">
                <a:solidFill>
                  <a:schemeClr val="accent1">
                    <a:lumMod val="50000"/>
                  </a:schemeClr>
                </a:solidFill>
                <a:headEnd type="oval" w="sm" len="sm"/>
                <a:tailEnd type="oval" w="sm" len="sm"/>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4762300" y="1969270"/>
                <a:ext cx="1263895" cy="1233455"/>
              </a:xfrm>
              <a:prstGeom prst="line">
                <a:avLst/>
              </a:prstGeom>
              <a:ln w="38100">
                <a:solidFill>
                  <a:schemeClr val="accent1">
                    <a:lumMod val="50000"/>
                  </a:schemeClr>
                </a:solidFill>
                <a:headEnd type="oval" w="sm" len="sm"/>
                <a:tailEnd type="oval" w="sm" len="sm"/>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4762500" y="1257300"/>
                <a:ext cx="1790700" cy="971550"/>
              </a:xfrm>
              <a:prstGeom prst="line">
                <a:avLst/>
              </a:prstGeom>
              <a:ln w="38100">
                <a:solidFill>
                  <a:schemeClr val="accent1">
                    <a:lumMod val="50000"/>
                  </a:schemeClr>
                </a:solidFill>
                <a:headEnd type="oval" w="sm" len="sm"/>
                <a:tailEnd type="oval" w="sm" len="sm"/>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4762300" y="3202725"/>
                <a:ext cx="1422710" cy="924428"/>
              </a:xfrm>
              <a:prstGeom prst="line">
                <a:avLst/>
              </a:prstGeom>
              <a:ln w="38100">
                <a:solidFill>
                  <a:schemeClr val="accent1">
                    <a:lumMod val="50000"/>
                  </a:schemeClr>
                </a:solidFill>
                <a:headEnd type="oval" w="sm" len="sm"/>
                <a:tailEnd type="oval" w="sm" len="sm"/>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grpSp>
      <p:pic>
        <p:nvPicPr>
          <p:cNvPr id="59" name="Picture 58"/>
          <p:cNvPicPr preferRelativeResize="0">
            <a:picLocks/>
          </p:cNvPicPr>
          <p:nvPr/>
        </p:nvPicPr>
        <p:blipFill>
          <a:blip r:embed="rId7">
            <a:extLst>
              <a:ext uri="{28A0092B-C50C-407E-A947-70E740481C1C}">
                <a14:useLocalDpi xmlns:a14="http://schemas.microsoft.com/office/drawing/2010/main"/>
              </a:ext>
            </a:extLst>
          </a:blip>
          <a:stretch>
            <a:fillRect/>
          </a:stretch>
        </p:blipFill>
        <p:spPr>
          <a:xfrm>
            <a:off x="1" y="438913"/>
            <a:ext cx="9143999" cy="2743199"/>
          </a:xfrm>
          <a:prstGeom prst="rect">
            <a:avLst/>
          </a:prstGeom>
        </p:spPr>
      </p:pic>
      <p:pic>
        <p:nvPicPr>
          <p:cNvPr id="19" name="Picture 18"/>
          <p:cNvPicPr>
            <a:picLocks/>
          </p:cNvPicPr>
          <p:nvPr/>
        </p:nvPicPr>
        <p:blipFill>
          <a:blip r:embed="rId8" cstate="screen">
            <a:extLst>
              <a:ext uri="{28A0092B-C50C-407E-A947-70E740481C1C}">
                <a14:useLocalDpi xmlns:a14="http://schemas.microsoft.com/office/drawing/2010/main"/>
              </a:ext>
            </a:extLst>
          </a:blip>
          <a:stretch>
            <a:fillRect/>
          </a:stretch>
        </p:blipFill>
        <p:spPr>
          <a:xfrm flipH="1">
            <a:off x="1449011" y="1926739"/>
            <a:ext cx="692252" cy="864565"/>
          </a:xfrm>
          <a:prstGeom prst="rect">
            <a:avLst/>
          </a:prstGeom>
        </p:spPr>
      </p:pic>
      <p:sp>
        <p:nvSpPr>
          <p:cNvPr id="6" name="Title 5"/>
          <p:cNvSpPr>
            <a:spLocks noGrp="1"/>
          </p:cNvSpPr>
          <p:nvPr>
            <p:ph type="title"/>
          </p:nvPr>
        </p:nvSpPr>
        <p:spPr/>
        <p:txBody>
          <a:bodyPr rtlCol="0">
            <a:normAutofit/>
          </a:bodyPr>
          <a:lstStyle/>
          <a:p>
            <a:pPr fontAlgn="auto">
              <a:spcAft>
                <a:spcPts val="0"/>
              </a:spcAft>
              <a:defRPr/>
            </a:pPr>
            <a:r>
              <a:rPr lang="en-US" cap="small" dirty="0" smtClean="0">
                <a:solidFill>
                  <a:prstClr val="white"/>
                </a:solidFill>
              </a:rPr>
              <a:t>Robotics Technology</a:t>
            </a:r>
            <a:endParaRPr lang="en-US" sz="2800" dirty="0"/>
          </a:p>
        </p:txBody>
      </p:sp>
      <p:pic>
        <p:nvPicPr>
          <p:cNvPr id="2" name="Picture 1"/>
          <p:cNvPicPr>
            <a:picLocks/>
          </p:cNvPicPr>
          <p:nvPr/>
        </p:nvPicPr>
        <p:blipFill>
          <a:blip r:embed="rId9" cstate="screen">
            <a:extLst>
              <a:ext uri="{28A0092B-C50C-407E-A947-70E740481C1C}">
                <a14:useLocalDpi xmlns:a14="http://schemas.microsoft.com/office/drawing/2010/main"/>
              </a:ext>
            </a:extLst>
          </a:blip>
          <a:stretch>
            <a:fillRect/>
          </a:stretch>
        </p:blipFill>
        <p:spPr>
          <a:xfrm>
            <a:off x="486683" y="1271016"/>
            <a:ext cx="1981198" cy="978408"/>
          </a:xfrm>
          <a:prstGeom prst="rect">
            <a:avLst/>
          </a:prstGeom>
        </p:spPr>
      </p:pic>
      <p:sp>
        <p:nvSpPr>
          <p:cNvPr id="22" name="TextBox 21"/>
          <p:cNvSpPr txBox="1"/>
          <p:nvPr/>
        </p:nvSpPr>
        <p:spPr>
          <a:xfrm>
            <a:off x="94797" y="2749112"/>
            <a:ext cx="2041841" cy="1077218"/>
          </a:xfrm>
          <a:prstGeom prst="rect">
            <a:avLst/>
          </a:prstGeom>
          <a:noFill/>
        </p:spPr>
        <p:txBody>
          <a:bodyPr wrap="none" rtlCol="0">
            <a:spAutoFit/>
          </a:bodyPr>
          <a:lstStyle/>
          <a:p>
            <a:pPr algn="r"/>
            <a:r>
              <a:rPr lang="en-US" sz="1600" dirty="0" smtClean="0">
                <a:solidFill>
                  <a:schemeClr val="bg1"/>
                </a:solidFill>
              </a:rPr>
              <a:t>Desensitivity </a:t>
            </a:r>
            <a:r>
              <a:rPr lang="en-US" sz="1600" dirty="0">
                <a:solidFill>
                  <a:schemeClr val="bg1"/>
                </a:solidFill>
              </a:rPr>
              <a:t>to War</a:t>
            </a:r>
          </a:p>
          <a:p>
            <a:pPr algn="r"/>
            <a:r>
              <a:rPr lang="en-US" sz="1600" dirty="0" err="1" smtClean="0">
                <a:solidFill>
                  <a:schemeClr val="bg1"/>
                </a:solidFill>
              </a:rPr>
              <a:t>xRobot</a:t>
            </a:r>
            <a:endParaRPr lang="en-US" sz="1600" dirty="0">
              <a:solidFill>
                <a:schemeClr val="bg1"/>
              </a:solidFill>
            </a:endParaRPr>
          </a:p>
          <a:p>
            <a:pPr algn="r"/>
            <a:r>
              <a:rPr lang="en-US" sz="1600" dirty="0" smtClean="0">
                <a:solidFill>
                  <a:schemeClr val="bg1"/>
                </a:solidFill>
              </a:rPr>
              <a:t>“Terminator”</a:t>
            </a:r>
          </a:p>
          <a:p>
            <a:pPr algn="r"/>
            <a:r>
              <a:rPr lang="en-US" sz="1600" dirty="0">
                <a:solidFill>
                  <a:schemeClr val="bg1"/>
                </a:solidFill>
              </a:rPr>
              <a:t>Negative Jobs </a:t>
            </a:r>
            <a:r>
              <a:rPr lang="en-US" sz="1600" dirty="0" smtClean="0">
                <a:solidFill>
                  <a:schemeClr val="bg1"/>
                </a:solidFill>
              </a:rPr>
              <a:t>Outlook</a:t>
            </a:r>
            <a:endParaRPr lang="en-US" sz="1600" dirty="0">
              <a:solidFill>
                <a:schemeClr val="bg1"/>
              </a:solidFill>
            </a:endParaRPr>
          </a:p>
        </p:txBody>
      </p:sp>
      <p:pic>
        <p:nvPicPr>
          <p:cNvPr id="44" name="Picture 43"/>
          <p:cNvPicPr>
            <a:picLocks/>
          </p:cNvPicPr>
          <p:nvPr/>
        </p:nvPicPr>
        <p:blipFill>
          <a:blip r:embed="rId10" cstate="screen">
            <a:extLst>
              <a:ext uri="{28A0092B-C50C-407E-A947-70E740481C1C}">
                <a14:useLocalDpi xmlns:a14="http://schemas.microsoft.com/office/drawing/2010/main"/>
              </a:ext>
            </a:extLst>
          </a:blip>
          <a:stretch>
            <a:fillRect/>
          </a:stretch>
        </p:blipFill>
        <p:spPr bwMode="auto">
          <a:xfrm>
            <a:off x="1168444" y="4523875"/>
            <a:ext cx="1945639" cy="1833224"/>
          </a:xfrm>
          <a:prstGeom prst="rect">
            <a:avLst/>
          </a:prstGeom>
          <a:noFill/>
          <a:ln>
            <a:noFill/>
          </a:ln>
          <a:scene3d>
            <a:camera prst="isometricOffAxis1Right"/>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a:xfrm>
            <a:off x="2723178" y="1877746"/>
            <a:ext cx="126815" cy="2467927"/>
          </a:xfrm>
          <a:prstGeom prst="line">
            <a:avLst/>
          </a:prstGeom>
          <a:ln w="28575">
            <a:solidFill>
              <a:srgbClr val="861A8E"/>
            </a:solidFill>
            <a:headEnd type="oval" w="med" len="med"/>
            <a:tailEnd type="oval"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786752" y="2215919"/>
            <a:ext cx="2428137" cy="1844479"/>
          </a:xfrm>
          <a:prstGeom prst="line">
            <a:avLst/>
          </a:prstGeom>
          <a:ln w="28575">
            <a:solidFill>
              <a:srgbClr val="861A8E"/>
            </a:solidFill>
            <a:headEnd type="oval" w="med" len="med"/>
            <a:tailEnd type="oval"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27" name="Picture 3" descr="Military-Robots.jpg"/>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278400" y="5784526"/>
            <a:ext cx="889555" cy="79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festo-15-elephant trunk.jpg"/>
          <p:cNvPicPr>
            <a:picLocks noChangeAspect="1"/>
          </p:cNvPicPr>
          <p:nvPr/>
        </p:nvPicPr>
        <p:blipFill>
          <a:blip r:embed="rId12">
            <a:clrChange>
              <a:clrFrom>
                <a:srgbClr val="000103"/>
              </a:clrFrom>
              <a:clrTo>
                <a:srgbClr val="000103">
                  <a:alpha val="0"/>
                </a:srgbClr>
              </a:clrTo>
            </a:clrChange>
            <a:extLst>
              <a:ext uri="{28A0092B-C50C-407E-A947-70E740481C1C}">
                <a14:useLocalDpi xmlns:a14="http://schemas.microsoft.com/office/drawing/2010/main"/>
              </a:ext>
            </a:extLst>
          </a:blip>
          <a:srcRect/>
          <a:stretch>
            <a:fillRect/>
          </a:stretch>
        </p:blipFill>
        <p:spPr bwMode="auto">
          <a:xfrm>
            <a:off x="3318315" y="5311257"/>
            <a:ext cx="2736850" cy="153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descr="festo-6-jellyfish.jpg"/>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370601" y="4356216"/>
            <a:ext cx="1383303" cy="95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 name="Straight Connector 50"/>
          <p:cNvCxnSpPr/>
          <p:nvPr/>
        </p:nvCxnSpPr>
        <p:spPr>
          <a:xfrm flipH="1">
            <a:off x="3741688" y="2024398"/>
            <a:ext cx="816965" cy="2479297"/>
          </a:xfrm>
          <a:prstGeom prst="line">
            <a:avLst/>
          </a:prstGeom>
          <a:ln w="28575">
            <a:solidFill>
              <a:srgbClr val="861A8E"/>
            </a:solidFill>
            <a:headEnd type="oval" w="med" len="med"/>
            <a:tailEnd type="oval"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29" name="Picture 28" descr="smartbird-3.jpg"/>
          <p:cNvPicPr>
            <a:picLocks noChangeAspect="1"/>
          </p:cNvPicPr>
          <p:nvPr/>
        </p:nvPicPr>
        <p:blipFill>
          <a:blip r:embed="rId14">
            <a:clrChange>
              <a:clrFrom>
                <a:srgbClr val="000508"/>
              </a:clrFrom>
              <a:clrTo>
                <a:srgbClr val="000508">
                  <a:alpha val="0"/>
                </a:srgbClr>
              </a:clrTo>
            </a:clrChange>
            <a:extLst>
              <a:ext uri="{28A0092B-C50C-407E-A947-70E740481C1C}">
                <a14:useLocalDpi xmlns:a14="http://schemas.microsoft.com/office/drawing/2010/main"/>
              </a:ext>
            </a:extLst>
          </a:blip>
          <a:srcRect/>
          <a:stretch>
            <a:fillRect/>
          </a:stretch>
        </p:blipFill>
        <p:spPr bwMode="auto">
          <a:xfrm>
            <a:off x="3061872" y="3260297"/>
            <a:ext cx="334486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Footer Placeholder 4"/>
          <p:cNvSpPr txBox="1">
            <a:spLocks/>
          </p:cNvSpPr>
          <p:nvPr/>
        </p:nvSpPr>
        <p:spPr>
          <a:xfrm>
            <a:off x="3124200" y="6356351"/>
            <a:ext cx="2895600" cy="366183"/>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defRPr/>
            </a:pPr>
            <a:r>
              <a:rPr lang="en-US" smtClean="0"/>
              <a:t>Copyright </a:t>
            </a:r>
            <a:r>
              <a:rPr lang="en-US" i="1" smtClean="0"/>
              <a:t>JLWFutures</a:t>
            </a:r>
            <a:r>
              <a:rPr lang="en-US" smtClean="0"/>
              <a:t> 2014</a:t>
            </a:r>
            <a:endParaRPr lang="en-US" dirty="0"/>
          </a:p>
        </p:txBody>
      </p:sp>
    </p:spTree>
    <p:extLst>
      <p:ext uri="{BB962C8B-B14F-4D97-AF65-F5344CB8AC3E}">
        <p14:creationId xmlns:p14="http://schemas.microsoft.com/office/powerpoint/2010/main" val="363985061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up)">
                                      <p:cBhvr>
                                        <p:cTn id="10" dur="500"/>
                                        <p:tgtEl>
                                          <p:spTgt spid="44"/>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wipe(up)">
                                      <p:cBhvr>
                                        <p:cTn id="18" dur="500"/>
                                        <p:tgtEl>
                                          <p:spTgt spid="51"/>
                                        </p:tgtEl>
                                      </p:cBhvr>
                                    </p:animEffect>
                                  </p:childTnLst>
                                </p:cTn>
                              </p:par>
                              <p:par>
                                <p:cTn id="19" presetID="10"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2000"/>
                                        <p:tgtEl>
                                          <p:spTgt spid="29"/>
                                        </p:tgtEl>
                                      </p:cBhvr>
                                    </p:animEffect>
                                  </p:childTnLst>
                                </p:cTn>
                              </p:par>
                              <p:par>
                                <p:cTn id="22" presetID="10" presetClass="entr" presetSubtype="0"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2000"/>
                                        <p:tgtEl>
                                          <p:spTgt spid="30"/>
                                        </p:tgtEl>
                                      </p:cBhvr>
                                    </p:animEffect>
                                  </p:childTnLst>
                                </p:cTn>
                              </p:par>
                              <p:par>
                                <p:cTn id="25" presetID="10" presetClass="entr" presetSubtype="0" fill="hold" nodeType="withEffect">
                                  <p:stCondLst>
                                    <p:cond delay="10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19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500"/>
                                        <p:tgtEl>
                                          <p:spTgt spid="28"/>
                                        </p:tgtEl>
                                      </p:cBhvr>
                                    </p:animEffect>
                                  </p:childTnLst>
                                </p:cTn>
                              </p:par>
                              <p:par>
                                <p:cTn id="33" presetID="10" presetClass="entr" presetSubtype="0" fill="hold"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500"/>
                                        <p:tgtEl>
                                          <p:spTgt spid="5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up)">
                                      <p:cBhvr>
                                        <p:cTn id="40" dur="500"/>
                                        <p:tgtEl>
                                          <p:spTgt spid="19"/>
                                        </p:tgtEl>
                                      </p:cBhvr>
                                    </p:animEffect>
                                  </p:childTnLst>
                                </p:cTn>
                              </p:par>
                            </p:childTnLst>
                          </p:cTn>
                        </p:par>
                        <p:par>
                          <p:cTn id="41" fill="hold">
                            <p:stCondLst>
                              <p:cond delay="500"/>
                            </p:stCondLst>
                            <p:childTnLst>
                              <p:par>
                                <p:cTn id="42" presetID="22" presetClass="entr" presetSubtype="1" fill="hold" grpId="0"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up)">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4312" y="1755648"/>
            <a:ext cx="3310128" cy="331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p:cNvPicPr>
          <p:nvPr/>
        </p:nvPicPr>
        <p:blipFill>
          <a:blip r:embed="rId3" cstate="screen">
            <a:extLst>
              <a:ext uri="{28A0092B-C50C-407E-A947-70E740481C1C}">
                <a14:useLocalDpi xmlns:a14="http://schemas.microsoft.com/office/drawing/2010/main"/>
              </a:ext>
            </a:extLst>
          </a:blip>
          <a:stretch>
            <a:fillRect/>
          </a:stretch>
        </p:blipFill>
        <p:spPr bwMode="auto">
          <a:xfrm>
            <a:off x="214312" y="1755648"/>
            <a:ext cx="3310128" cy="331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5"/>
          <p:cNvPicPr>
            <a:picLocks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214312" y="1755648"/>
            <a:ext cx="3310128" cy="331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p:cNvPicPr>
            <a:picLocks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214312" y="1755648"/>
            <a:ext cx="3310128" cy="331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p:txBody>
          <a:bodyPr rtlCol="0">
            <a:normAutofit/>
          </a:bodyPr>
          <a:lstStyle/>
          <a:p>
            <a:pPr>
              <a:defRPr/>
            </a:pPr>
            <a:r>
              <a:rPr lang="en-US" dirty="0">
                <a:solidFill>
                  <a:prstClr val="white"/>
                </a:solidFill>
              </a:rPr>
              <a:t>Information Technology 2</a:t>
            </a:r>
            <a:endParaRPr lang="en-US" sz="2800" dirty="0"/>
          </a:p>
        </p:txBody>
      </p:sp>
      <p:grpSp>
        <p:nvGrpSpPr>
          <p:cNvPr id="2" name="Group 1"/>
          <p:cNvGrpSpPr/>
          <p:nvPr/>
        </p:nvGrpSpPr>
        <p:grpSpPr>
          <a:xfrm>
            <a:off x="1343061" y="428951"/>
            <a:ext cx="7791448" cy="5936341"/>
            <a:chOff x="1343061" y="321713"/>
            <a:chExt cx="7791448" cy="4452256"/>
          </a:xfrm>
        </p:grpSpPr>
        <p:pic>
          <p:nvPicPr>
            <p:cNvPr id="17" name="Picture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43061" y="321713"/>
              <a:ext cx="7791448" cy="4452256"/>
            </a:xfrm>
            <a:prstGeom prst="rect">
              <a:avLst/>
            </a:prstGeom>
          </p:spPr>
        </p:pic>
        <p:grpSp>
          <p:nvGrpSpPr>
            <p:cNvPr id="18" name="Group 17"/>
            <p:cNvGrpSpPr/>
            <p:nvPr/>
          </p:nvGrpSpPr>
          <p:grpSpPr>
            <a:xfrm>
              <a:off x="3136075" y="2953830"/>
              <a:ext cx="5313802" cy="537978"/>
              <a:chOff x="3096031" y="2840372"/>
              <a:chExt cx="5313802" cy="537978"/>
            </a:xfrm>
          </p:grpSpPr>
          <p:sp>
            <p:nvSpPr>
              <p:cNvPr id="31" name="TextBox 30"/>
              <p:cNvSpPr txBox="1"/>
              <p:nvPr/>
            </p:nvSpPr>
            <p:spPr>
              <a:xfrm rot="315295">
                <a:off x="4231559" y="2897414"/>
                <a:ext cx="4048865" cy="253916"/>
              </a:xfrm>
              <a:prstGeom prst="rect">
                <a:avLst/>
              </a:prstGeom>
              <a:noFill/>
            </p:spPr>
            <p:txBody>
              <a:bodyPr wrap="none" rtlCol="0">
                <a:spAutoFit/>
              </a:bodyPr>
              <a:lstStyle/>
              <a:p>
                <a:r>
                  <a:rPr lang="en-US" sz="1600" b="1" dirty="0" smtClean="0">
                    <a:ln>
                      <a:solidFill>
                        <a:schemeClr val="tx1"/>
                      </a:solidFill>
                    </a:ln>
                    <a:solidFill>
                      <a:schemeClr val="bg1"/>
                    </a:solidFill>
                    <a:effectLst>
                      <a:outerShdw blurRad="38100" dist="38100" dir="2700000" algn="tl">
                        <a:srgbClr val="000000">
                          <a:alpha val="43137"/>
                        </a:srgbClr>
                      </a:outerShdw>
                    </a:effectLst>
                  </a:rPr>
                  <a:t>Self-assembly of nanoelectronic components </a:t>
                </a:r>
                <a:endParaRPr lang="en-US" sz="1600" b="1" dirty="0">
                  <a:ln>
                    <a:solidFill>
                      <a:schemeClr val="tx1"/>
                    </a:solidFill>
                  </a:ln>
                  <a:solidFill>
                    <a:schemeClr val="bg1"/>
                  </a:solidFill>
                  <a:effectLst>
                    <a:outerShdw blurRad="38100" dist="38100" dir="2700000" algn="tl">
                      <a:srgbClr val="000000">
                        <a:alpha val="43137"/>
                      </a:srgbClr>
                    </a:outerShdw>
                  </a:effectLst>
                </a:endParaRPr>
              </a:p>
            </p:txBody>
          </p:sp>
          <p:cxnSp>
            <p:nvCxnSpPr>
              <p:cNvPr id="32" name="Straight Connector 31"/>
              <p:cNvCxnSpPr/>
              <p:nvPr/>
            </p:nvCxnSpPr>
            <p:spPr>
              <a:xfrm>
                <a:off x="3096031" y="2840372"/>
                <a:ext cx="5313802" cy="537978"/>
              </a:xfrm>
              <a:prstGeom prst="line">
                <a:avLst/>
              </a:prstGeom>
              <a:ln w="28575">
                <a:solidFill>
                  <a:schemeClr val="tx2">
                    <a:lumMod val="40000"/>
                    <a:lumOff val="60000"/>
                  </a:schemeClr>
                </a:solidFill>
                <a:headEnd type="oval" w="med" len="med"/>
                <a:tailEnd type="triangle" w="med"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cxnSp>
          <p:nvCxnSpPr>
            <p:cNvPr id="51" name="Straight Connector 50"/>
            <p:cNvCxnSpPr/>
            <p:nvPr/>
          </p:nvCxnSpPr>
          <p:spPr>
            <a:xfrm>
              <a:off x="4012442" y="3418764"/>
              <a:ext cx="2821545" cy="732743"/>
            </a:xfrm>
            <a:prstGeom prst="line">
              <a:avLst/>
            </a:prstGeom>
            <a:ln w="28575">
              <a:solidFill>
                <a:schemeClr val="tx2">
                  <a:lumMod val="40000"/>
                  <a:lumOff val="60000"/>
                </a:schemeClr>
              </a:solidFill>
              <a:headEnd type="oval" w="med" len="med"/>
              <a:tailEnd type="triangle" w="med"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rot="848218">
              <a:off x="4152846" y="3658177"/>
              <a:ext cx="2819490" cy="253916"/>
            </a:xfrm>
            <a:prstGeom prst="rect">
              <a:avLst/>
            </a:prstGeom>
            <a:noFill/>
          </p:spPr>
          <p:txBody>
            <a:bodyPr wrap="none" rtlCol="0">
              <a:spAutoFit/>
            </a:bodyPr>
            <a:lstStyle/>
            <a:p>
              <a:r>
                <a:rPr lang="en-US" sz="1600" b="1" dirty="0" smtClean="0">
                  <a:ln>
                    <a:solidFill>
                      <a:schemeClr val="tx1"/>
                    </a:solidFill>
                  </a:ln>
                  <a:solidFill>
                    <a:schemeClr val="bg1"/>
                  </a:solidFill>
                  <a:effectLst>
                    <a:outerShdw blurRad="38100" dist="38100" dir="2700000" algn="tl">
                      <a:srgbClr val="000000">
                        <a:alpha val="43137"/>
                      </a:srgbClr>
                    </a:outerShdw>
                  </a:effectLst>
                </a:rPr>
                <a:t>Computer-designed computers</a:t>
              </a:r>
              <a:endParaRPr lang="en-US" sz="1600" b="1" dirty="0">
                <a:ln>
                  <a:solidFill>
                    <a:schemeClr val="tx1"/>
                  </a:solidFill>
                </a:ln>
                <a:solidFill>
                  <a:schemeClr val="bg1"/>
                </a:solidFill>
                <a:effectLst>
                  <a:outerShdw blurRad="38100" dist="38100" dir="2700000" algn="tl">
                    <a:srgbClr val="000000">
                      <a:alpha val="43137"/>
                    </a:srgbClr>
                  </a:outerShdw>
                </a:effectLst>
              </a:endParaRPr>
            </a:p>
          </p:txBody>
        </p:sp>
        <p:grpSp>
          <p:nvGrpSpPr>
            <p:cNvPr id="15" name="Group 14"/>
            <p:cNvGrpSpPr/>
            <p:nvPr/>
          </p:nvGrpSpPr>
          <p:grpSpPr>
            <a:xfrm>
              <a:off x="2478442" y="2580660"/>
              <a:ext cx="4709941" cy="253916"/>
              <a:chOff x="2438400" y="2425570"/>
              <a:chExt cx="4991101" cy="253916"/>
            </a:xfrm>
          </p:grpSpPr>
          <p:cxnSp>
            <p:nvCxnSpPr>
              <p:cNvPr id="61" name="Straight Connector 60"/>
              <p:cNvCxnSpPr/>
              <p:nvPr/>
            </p:nvCxnSpPr>
            <p:spPr>
              <a:xfrm>
                <a:off x="2438400" y="2583384"/>
                <a:ext cx="4991101" cy="1"/>
              </a:xfrm>
              <a:prstGeom prst="line">
                <a:avLst/>
              </a:prstGeom>
              <a:ln w="28575">
                <a:solidFill>
                  <a:schemeClr val="tx2">
                    <a:lumMod val="40000"/>
                    <a:lumOff val="60000"/>
                  </a:schemeClr>
                </a:solidFill>
                <a:headEnd type="oval" w="med" len="med"/>
                <a:tailEnd type="stealth" w="med"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3783862" y="2425570"/>
                <a:ext cx="1477864" cy="253916"/>
              </a:xfrm>
              <a:prstGeom prst="rect">
                <a:avLst/>
              </a:prstGeom>
              <a:noFill/>
            </p:spPr>
            <p:txBody>
              <a:bodyPr wrap="none" rtlCol="0">
                <a:spAutoFit/>
              </a:bodyPr>
              <a:lstStyle/>
              <a:p>
                <a:r>
                  <a:rPr lang="en-US" sz="1600" b="1" dirty="0" smtClean="0">
                    <a:ln>
                      <a:solidFill>
                        <a:schemeClr val="tx1"/>
                      </a:solidFill>
                    </a:ln>
                    <a:solidFill>
                      <a:schemeClr val="bg1"/>
                    </a:solidFill>
                    <a:effectLst>
                      <a:outerShdw blurRad="38100" dist="38100" dir="2700000" algn="tl">
                        <a:srgbClr val="000000">
                          <a:alpha val="43137"/>
                        </a:srgbClr>
                      </a:outerShdw>
                    </a:effectLst>
                  </a:rPr>
                  <a:t>Exponential IT</a:t>
                </a:r>
                <a:endParaRPr lang="en-US" sz="1600" b="1" dirty="0">
                  <a:ln>
                    <a:solidFill>
                      <a:schemeClr val="tx1"/>
                    </a:solidFill>
                  </a:ln>
                  <a:solidFill>
                    <a:schemeClr val="bg1"/>
                  </a:solidFill>
                  <a:effectLst>
                    <a:outerShdw blurRad="38100" dist="38100" dir="2700000" algn="tl">
                      <a:srgbClr val="000000">
                        <a:alpha val="43137"/>
                      </a:srgbClr>
                    </a:outerShdw>
                  </a:effectLst>
                </a:endParaRPr>
              </a:p>
            </p:txBody>
          </p:sp>
        </p:grpSp>
        <p:grpSp>
          <p:nvGrpSpPr>
            <p:cNvPr id="12" name="Group 11"/>
            <p:cNvGrpSpPr/>
            <p:nvPr/>
          </p:nvGrpSpPr>
          <p:grpSpPr>
            <a:xfrm>
              <a:off x="2461976" y="702318"/>
              <a:ext cx="4819849" cy="1680876"/>
              <a:chOff x="2421932" y="662274"/>
              <a:chExt cx="4819849" cy="1680876"/>
            </a:xfrm>
          </p:grpSpPr>
          <p:cxnSp>
            <p:nvCxnSpPr>
              <p:cNvPr id="26" name="Straight Connector 25"/>
              <p:cNvCxnSpPr/>
              <p:nvPr/>
            </p:nvCxnSpPr>
            <p:spPr>
              <a:xfrm flipV="1">
                <a:off x="2438400" y="2102453"/>
                <a:ext cx="685800" cy="240697"/>
              </a:xfrm>
              <a:prstGeom prst="line">
                <a:avLst/>
              </a:prstGeom>
              <a:ln w="28575">
                <a:solidFill>
                  <a:schemeClr val="tx2">
                    <a:lumMod val="40000"/>
                    <a:lumOff val="60000"/>
                  </a:schemeClr>
                </a:solidFill>
                <a:headEnd type="oval" w="med" len="med"/>
                <a:tailEnd type="stealth" w="med"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162300" y="662274"/>
                <a:ext cx="4079481" cy="1431787"/>
              </a:xfrm>
              <a:prstGeom prst="line">
                <a:avLst/>
              </a:prstGeom>
              <a:ln w="28575">
                <a:solidFill>
                  <a:schemeClr val="tx2">
                    <a:lumMod val="40000"/>
                    <a:lumOff val="60000"/>
                  </a:schemeClr>
                </a:solidFill>
                <a:headEnd type="oval" w="med" len="med"/>
                <a:tailEnd type="stealth" w="med"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rot="20445280">
                <a:off x="3508202" y="1478973"/>
                <a:ext cx="2014847" cy="253916"/>
              </a:xfrm>
              <a:prstGeom prst="rect">
                <a:avLst/>
              </a:prstGeom>
              <a:noFill/>
            </p:spPr>
            <p:txBody>
              <a:bodyPr wrap="none" rtlCol="0">
                <a:spAutoFit/>
              </a:bodyPr>
              <a:lstStyle/>
              <a:p>
                <a:r>
                  <a:rPr lang="en-US" sz="1600" b="1" dirty="0" smtClean="0">
                    <a:ln>
                      <a:solidFill>
                        <a:schemeClr val="tx1"/>
                      </a:solidFill>
                    </a:ln>
                    <a:solidFill>
                      <a:schemeClr val="bg1"/>
                    </a:solidFill>
                    <a:effectLst>
                      <a:outerShdw blurRad="38100" dist="38100" dir="2700000" algn="tl">
                        <a:srgbClr val="000000">
                          <a:alpha val="43137"/>
                        </a:srgbClr>
                      </a:outerShdw>
                    </a:effectLst>
                  </a:rPr>
                  <a:t>“Presence” interfaces</a:t>
                </a:r>
                <a:endParaRPr lang="en-US" sz="1600" b="1" dirty="0">
                  <a:ln>
                    <a:solidFill>
                      <a:schemeClr val="tx1"/>
                    </a:solidFill>
                  </a:ln>
                  <a:solidFill>
                    <a:schemeClr val="bg1"/>
                  </a:solidFill>
                  <a:effectLst>
                    <a:outerShdw blurRad="38100" dist="38100" dir="2700000" algn="tl">
                      <a:srgbClr val="000000">
                        <a:alpha val="43137"/>
                      </a:srgbClr>
                    </a:outerShdw>
                  </a:effectLst>
                </a:endParaRPr>
              </a:p>
            </p:txBody>
          </p:sp>
          <p:sp>
            <p:nvSpPr>
              <p:cNvPr id="21" name="TextBox 20"/>
              <p:cNvSpPr txBox="1"/>
              <p:nvPr/>
            </p:nvSpPr>
            <p:spPr>
              <a:xfrm rot="20445280">
                <a:off x="2421932" y="2107385"/>
                <a:ext cx="606192" cy="230833"/>
              </a:xfrm>
              <a:prstGeom prst="rect">
                <a:avLst/>
              </a:prstGeom>
              <a:noFill/>
            </p:spPr>
            <p:txBody>
              <a:bodyPr wrap="none" rtlCol="0">
                <a:spAutoFit/>
              </a:bodyPr>
              <a:lstStyle/>
              <a:p>
                <a:r>
                  <a:rPr lang="en-US" sz="1400" b="1" dirty="0" smtClean="0">
                    <a:ln>
                      <a:solidFill>
                        <a:schemeClr val="tx1"/>
                      </a:solidFill>
                    </a:ln>
                    <a:solidFill>
                      <a:schemeClr val="bg1"/>
                    </a:solidFill>
                    <a:effectLst>
                      <a:outerShdw blurRad="38100" dist="38100" dir="2700000" algn="tl">
                        <a:srgbClr val="000000">
                          <a:alpha val="43137"/>
                        </a:srgbClr>
                      </a:outerShdw>
                    </a:effectLst>
                  </a:rPr>
                  <a:t>Overt</a:t>
                </a:r>
                <a:endParaRPr lang="en-US" b="1" dirty="0">
                  <a:ln>
                    <a:solidFill>
                      <a:schemeClr val="tx1"/>
                    </a:solidFill>
                  </a:ln>
                  <a:solidFill>
                    <a:schemeClr val="bg1"/>
                  </a:solidFill>
                  <a:effectLst>
                    <a:outerShdw blurRad="38100" dist="38100" dir="2700000" algn="tl">
                      <a:srgbClr val="000000">
                        <a:alpha val="43137"/>
                      </a:srgbClr>
                    </a:outerShdw>
                  </a:effectLst>
                </a:endParaRPr>
              </a:p>
            </p:txBody>
          </p:sp>
        </p:grpSp>
        <p:grpSp>
          <p:nvGrpSpPr>
            <p:cNvPr id="34" name="Group 33"/>
            <p:cNvGrpSpPr/>
            <p:nvPr/>
          </p:nvGrpSpPr>
          <p:grpSpPr>
            <a:xfrm rot="849042">
              <a:off x="2606099" y="1550501"/>
              <a:ext cx="4817308" cy="1682828"/>
              <a:chOff x="2424473" y="662274"/>
              <a:chExt cx="4817308" cy="1682828"/>
            </a:xfrm>
          </p:grpSpPr>
          <p:cxnSp>
            <p:nvCxnSpPr>
              <p:cNvPr id="35" name="Straight Connector 34"/>
              <p:cNvCxnSpPr/>
              <p:nvPr/>
            </p:nvCxnSpPr>
            <p:spPr>
              <a:xfrm flipV="1">
                <a:off x="2438400" y="2102453"/>
                <a:ext cx="685800" cy="240697"/>
              </a:xfrm>
              <a:prstGeom prst="line">
                <a:avLst/>
              </a:prstGeom>
              <a:ln w="28575">
                <a:solidFill>
                  <a:schemeClr val="tx2">
                    <a:lumMod val="40000"/>
                    <a:lumOff val="60000"/>
                  </a:schemeClr>
                </a:solidFill>
                <a:headEnd type="oval" w="med" len="med"/>
                <a:tailEnd type="stealth" w="med"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3162300" y="662274"/>
                <a:ext cx="4079481" cy="1431787"/>
              </a:xfrm>
              <a:prstGeom prst="line">
                <a:avLst/>
              </a:prstGeom>
              <a:ln w="28575">
                <a:solidFill>
                  <a:schemeClr val="tx2">
                    <a:lumMod val="40000"/>
                    <a:lumOff val="60000"/>
                  </a:schemeClr>
                </a:solidFill>
                <a:headEnd type="oval" w="med" len="med"/>
                <a:tailEnd type="stealth" w="med"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20445280">
                <a:off x="3578445" y="1582585"/>
                <a:ext cx="1324017" cy="253915"/>
              </a:xfrm>
              <a:prstGeom prst="rect">
                <a:avLst/>
              </a:prstGeom>
              <a:noFill/>
            </p:spPr>
            <p:txBody>
              <a:bodyPr wrap="none" rtlCol="0">
                <a:spAutoFit/>
              </a:bodyPr>
              <a:lstStyle/>
              <a:p>
                <a:r>
                  <a:rPr lang="en-US" sz="1600" b="1" dirty="0" smtClean="0">
                    <a:ln>
                      <a:solidFill>
                        <a:schemeClr val="tx1"/>
                      </a:solidFill>
                    </a:ln>
                    <a:solidFill>
                      <a:schemeClr val="bg1"/>
                    </a:solidFill>
                    <a:effectLst>
                      <a:outerShdw blurRad="38100" dist="38100" dir="2700000" algn="tl">
                        <a:srgbClr val="000000">
                          <a:alpha val="43137"/>
                        </a:srgbClr>
                      </a:outerShdw>
                    </a:effectLst>
                  </a:rPr>
                  <a:t>Ubiquitous IT</a:t>
                </a:r>
                <a:endParaRPr lang="en-US" sz="1600" b="1" dirty="0">
                  <a:ln>
                    <a:solidFill>
                      <a:schemeClr val="tx1"/>
                    </a:solidFill>
                  </a:ln>
                  <a:solidFill>
                    <a:schemeClr val="bg1"/>
                  </a:solidFill>
                  <a:effectLst>
                    <a:outerShdw blurRad="38100" dist="38100" dir="2700000" algn="tl">
                      <a:srgbClr val="000000">
                        <a:alpha val="43137"/>
                      </a:srgbClr>
                    </a:outerShdw>
                  </a:effectLst>
                </a:endParaRPr>
              </a:p>
            </p:txBody>
          </p:sp>
          <p:sp>
            <p:nvSpPr>
              <p:cNvPr id="38" name="TextBox 37"/>
              <p:cNvSpPr txBox="1"/>
              <p:nvPr/>
            </p:nvSpPr>
            <p:spPr>
              <a:xfrm rot="20445280">
                <a:off x="2424473" y="2114269"/>
                <a:ext cx="713657" cy="230833"/>
              </a:xfrm>
              <a:prstGeom prst="rect">
                <a:avLst/>
              </a:prstGeom>
              <a:noFill/>
            </p:spPr>
            <p:txBody>
              <a:bodyPr wrap="none" rtlCol="0">
                <a:spAutoFit/>
              </a:bodyPr>
              <a:lstStyle/>
              <a:p>
                <a:r>
                  <a:rPr lang="en-US" sz="1400" b="1" dirty="0" smtClean="0">
                    <a:ln>
                      <a:solidFill>
                        <a:schemeClr val="tx1"/>
                      </a:solidFill>
                    </a:ln>
                    <a:solidFill>
                      <a:schemeClr val="bg1"/>
                    </a:solidFill>
                    <a:effectLst>
                      <a:outerShdw blurRad="38100" dist="38100" dir="2700000" algn="tl">
                        <a:srgbClr val="000000">
                          <a:alpha val="43137"/>
                        </a:srgbClr>
                      </a:outerShdw>
                    </a:effectLst>
                  </a:rPr>
                  <a:t>Mobile</a:t>
                </a:r>
                <a:endParaRPr lang="en-US" sz="1600" b="1" dirty="0">
                  <a:ln>
                    <a:solidFill>
                      <a:schemeClr val="tx1"/>
                    </a:solidFill>
                  </a:ln>
                  <a:solidFill>
                    <a:schemeClr val="bg1"/>
                  </a:solidFill>
                  <a:effectLst>
                    <a:outerShdw blurRad="38100" dist="38100" dir="2700000" algn="tl">
                      <a:srgbClr val="000000">
                        <a:alpha val="43137"/>
                      </a:srgbClr>
                    </a:outerShdw>
                  </a:effectLst>
                </a:endParaRPr>
              </a:p>
            </p:txBody>
          </p:sp>
        </p:grpSp>
        <p:grpSp>
          <p:nvGrpSpPr>
            <p:cNvPr id="42" name="Group 41"/>
            <p:cNvGrpSpPr/>
            <p:nvPr/>
          </p:nvGrpSpPr>
          <p:grpSpPr>
            <a:xfrm rot="503489">
              <a:off x="2575706" y="1167594"/>
              <a:ext cx="4804335" cy="1680876"/>
              <a:chOff x="2437446" y="662274"/>
              <a:chExt cx="4804335" cy="1680876"/>
            </a:xfrm>
          </p:grpSpPr>
          <p:cxnSp>
            <p:nvCxnSpPr>
              <p:cNvPr id="43" name="Straight Connector 42"/>
              <p:cNvCxnSpPr/>
              <p:nvPr/>
            </p:nvCxnSpPr>
            <p:spPr>
              <a:xfrm flipV="1">
                <a:off x="2438400" y="2102453"/>
                <a:ext cx="685800" cy="240697"/>
              </a:xfrm>
              <a:prstGeom prst="line">
                <a:avLst/>
              </a:prstGeom>
              <a:ln w="28575">
                <a:solidFill>
                  <a:schemeClr val="tx2">
                    <a:lumMod val="40000"/>
                    <a:lumOff val="60000"/>
                  </a:schemeClr>
                </a:solidFill>
                <a:headEnd type="oval" w="med" len="med"/>
                <a:tailEnd type="stealth" w="med"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3162300" y="662274"/>
                <a:ext cx="4079481" cy="1431787"/>
              </a:xfrm>
              <a:prstGeom prst="line">
                <a:avLst/>
              </a:prstGeom>
              <a:ln w="28575">
                <a:solidFill>
                  <a:schemeClr val="tx2">
                    <a:lumMod val="40000"/>
                    <a:lumOff val="60000"/>
                  </a:schemeClr>
                </a:solidFill>
                <a:headEnd type="oval" w="med" len="med"/>
                <a:tailEnd type="stealth" w="med"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rot="20445280">
                <a:off x="3583070" y="1598432"/>
                <a:ext cx="1196097" cy="253916"/>
              </a:xfrm>
              <a:prstGeom prst="rect">
                <a:avLst/>
              </a:prstGeom>
              <a:noFill/>
            </p:spPr>
            <p:txBody>
              <a:bodyPr wrap="none" rtlCol="0">
                <a:spAutoFit/>
              </a:bodyPr>
              <a:lstStyle/>
              <a:p>
                <a:r>
                  <a:rPr lang="en-US" sz="1600" b="1" dirty="0" smtClean="0">
                    <a:ln>
                      <a:solidFill>
                        <a:schemeClr val="tx1"/>
                      </a:solidFill>
                    </a:ln>
                    <a:solidFill>
                      <a:schemeClr val="bg1"/>
                    </a:solidFill>
                    <a:effectLst>
                      <a:outerShdw blurRad="38100" dist="38100" dir="2700000" algn="tl">
                        <a:srgbClr val="000000">
                          <a:alpha val="43137"/>
                        </a:srgbClr>
                      </a:outerShdw>
                    </a:effectLst>
                  </a:rPr>
                  <a:t>Pervasive IT</a:t>
                </a:r>
                <a:endParaRPr lang="en-US" sz="1600" b="1" dirty="0">
                  <a:ln>
                    <a:solidFill>
                      <a:schemeClr val="tx1"/>
                    </a:solidFill>
                  </a:ln>
                  <a:solidFill>
                    <a:schemeClr val="bg1"/>
                  </a:solidFill>
                  <a:effectLst>
                    <a:outerShdw blurRad="38100" dist="38100" dir="2700000" algn="tl">
                      <a:srgbClr val="000000">
                        <a:alpha val="43137"/>
                      </a:srgbClr>
                    </a:outerShdw>
                  </a:effectLst>
                </a:endParaRPr>
              </a:p>
            </p:txBody>
          </p:sp>
          <p:sp>
            <p:nvSpPr>
              <p:cNvPr id="47" name="TextBox 46"/>
              <p:cNvSpPr txBox="1"/>
              <p:nvPr/>
            </p:nvSpPr>
            <p:spPr>
              <a:xfrm rot="20445280">
                <a:off x="2437446" y="2097774"/>
                <a:ext cx="791627" cy="230833"/>
              </a:xfrm>
              <a:prstGeom prst="rect">
                <a:avLst/>
              </a:prstGeom>
              <a:noFill/>
            </p:spPr>
            <p:txBody>
              <a:bodyPr wrap="none" rtlCol="0">
                <a:spAutoFit/>
              </a:bodyPr>
              <a:lstStyle/>
              <a:p>
                <a:r>
                  <a:rPr lang="en-US" sz="1400" b="1" dirty="0" smtClean="0">
                    <a:ln>
                      <a:solidFill>
                        <a:schemeClr val="tx1"/>
                      </a:solidFill>
                    </a:ln>
                    <a:solidFill>
                      <a:schemeClr val="bg1"/>
                    </a:solidFill>
                    <a:effectLst>
                      <a:outerShdw blurRad="38100" dist="38100" dir="2700000" algn="tl">
                        <a:srgbClr val="000000">
                          <a:alpha val="43137"/>
                        </a:srgbClr>
                      </a:outerShdw>
                    </a:effectLst>
                  </a:rPr>
                  <a:t>Discrete</a:t>
                </a:r>
                <a:endParaRPr lang="en-US" sz="1600" b="1" dirty="0">
                  <a:ln>
                    <a:solidFill>
                      <a:schemeClr val="tx1"/>
                    </a:solidFill>
                  </a:ln>
                  <a:solidFill>
                    <a:schemeClr val="bg1"/>
                  </a:solidFill>
                  <a:effectLst>
                    <a:outerShdw blurRad="38100" dist="38100" dir="2700000" algn="tl">
                      <a:srgbClr val="000000">
                        <a:alpha val="43137"/>
                      </a:srgbClr>
                    </a:outerShdw>
                  </a:effectLst>
                </a:endParaRPr>
              </a:p>
            </p:txBody>
          </p:sp>
        </p:grpSp>
      </p:grpSp>
      <p:sp>
        <p:nvSpPr>
          <p:cNvPr id="33" name="Footer Placeholder 4"/>
          <p:cNvSpPr txBox="1">
            <a:spLocks/>
          </p:cNvSpPr>
          <p:nvPr/>
        </p:nvSpPr>
        <p:spPr>
          <a:xfrm>
            <a:off x="3124200" y="6356351"/>
            <a:ext cx="2895600" cy="366183"/>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defRPr/>
            </a:pPr>
            <a:r>
              <a:rPr lang="en-US" smtClean="0"/>
              <a:t>Copyright </a:t>
            </a:r>
            <a:r>
              <a:rPr lang="en-US" i="1" smtClean="0"/>
              <a:t>JLWFutures</a:t>
            </a:r>
            <a:r>
              <a:rPr lang="en-US" smtClean="0"/>
              <a:t> 2014</a:t>
            </a:r>
            <a:endParaRPr lang="en-US" dirty="0"/>
          </a:p>
        </p:txBody>
      </p:sp>
    </p:spTree>
    <p:extLst>
      <p:ext uri="{BB962C8B-B14F-4D97-AF65-F5344CB8AC3E}">
        <p14:creationId xmlns:p14="http://schemas.microsoft.com/office/powerpoint/2010/main" val="291899739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8" presetClass="emph" presetSubtype="0" fill="hold" nodeType="withEffect">
                                  <p:stCondLst>
                                    <p:cond delay="0"/>
                                  </p:stCondLst>
                                  <p:childTnLst>
                                    <p:animRot by="21600000">
                                      <p:cBhvr>
                                        <p:cTn id="9" dur="2000" fill="hold"/>
                                        <p:tgtEl>
                                          <p:spTgt spid="7"/>
                                        </p:tgtEl>
                                        <p:attrNameLst>
                                          <p:attrName>r</p:attrName>
                                        </p:attrNameLst>
                                      </p:cBhvr>
                                    </p:animRot>
                                  </p:childTnLst>
                                </p:cTn>
                              </p:par>
                            </p:childTnLst>
                          </p:cTn>
                        </p:par>
                        <p:par>
                          <p:cTn id="10" fill="hold" nodeType="afterGroup">
                            <p:stCondLst>
                              <p:cond delay="2000"/>
                            </p:stCondLst>
                            <p:childTnLst>
                              <p:par>
                                <p:cTn id="11" presetID="1" presetClass="entr" presetSubtype="0" fill="hold" nodeType="afterEffect">
                                  <p:stCondLst>
                                    <p:cond delay="0"/>
                                  </p:stCondLst>
                                  <p:childTnLst>
                                    <p:set>
                                      <p:cBhvr>
                                        <p:cTn id="12" dur="1" fill="hold">
                                          <p:stCondLst>
                                            <p:cond delay="0"/>
                                          </p:stCondLst>
                                        </p:cTn>
                                        <p:tgtEl>
                                          <p:spTgt spid="66565"/>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preferRelativeResize="0">
            <a:picLocks/>
          </p:cNvPicPr>
          <p:nvPr/>
        </p:nvPicPr>
        <p:blipFill>
          <a:blip r:embed="rId3">
            <a:extLst>
              <a:ext uri="{28A0092B-C50C-407E-A947-70E740481C1C}">
                <a14:useLocalDpi xmlns:a14="http://schemas.microsoft.com/office/drawing/2010/main"/>
              </a:ext>
            </a:extLst>
          </a:blip>
          <a:stretch>
            <a:fillRect/>
          </a:stretch>
        </p:blipFill>
        <p:spPr>
          <a:xfrm>
            <a:off x="1" y="438913"/>
            <a:ext cx="9143999" cy="2743199"/>
          </a:xfrm>
          <a:prstGeom prst="rect">
            <a:avLst/>
          </a:prstGeom>
        </p:spPr>
      </p:pic>
      <p:sp>
        <p:nvSpPr>
          <p:cNvPr id="6" name="Title 5"/>
          <p:cNvSpPr>
            <a:spLocks noGrp="1"/>
          </p:cNvSpPr>
          <p:nvPr>
            <p:ph type="title"/>
          </p:nvPr>
        </p:nvSpPr>
        <p:spPr/>
        <p:txBody>
          <a:bodyPr rtlCol="0">
            <a:normAutofit/>
          </a:bodyPr>
          <a:lstStyle/>
          <a:p>
            <a:pPr fontAlgn="auto">
              <a:spcAft>
                <a:spcPts val="0"/>
              </a:spcAft>
              <a:defRPr/>
            </a:pPr>
            <a:r>
              <a:rPr lang="en-US" dirty="0" smtClean="0">
                <a:solidFill>
                  <a:prstClr val="white"/>
                </a:solidFill>
              </a:rPr>
              <a:t>Information </a:t>
            </a:r>
            <a:r>
              <a:rPr lang="en-US" cap="small" dirty="0" smtClean="0">
                <a:solidFill>
                  <a:prstClr val="white"/>
                </a:solidFill>
              </a:rPr>
              <a:t>Technology 2</a:t>
            </a:r>
            <a:endParaRPr lang="en-US" sz="2800" dirty="0"/>
          </a:p>
        </p:txBody>
      </p:sp>
      <p:pic>
        <p:nvPicPr>
          <p:cNvPr id="2" name="Picture 1"/>
          <p:cNvPicPr>
            <a:picLocks/>
          </p:cNvPicPr>
          <p:nvPr/>
        </p:nvPicPr>
        <p:blipFill>
          <a:blip r:embed="rId4" cstate="screen">
            <a:extLst>
              <a:ext uri="{28A0092B-C50C-407E-A947-70E740481C1C}">
                <a14:useLocalDpi xmlns:a14="http://schemas.microsoft.com/office/drawing/2010/main"/>
              </a:ext>
            </a:extLst>
          </a:blip>
          <a:stretch>
            <a:fillRect/>
          </a:stretch>
        </p:blipFill>
        <p:spPr>
          <a:xfrm>
            <a:off x="486683" y="1271016"/>
            <a:ext cx="1981198" cy="978408"/>
          </a:xfrm>
          <a:prstGeom prst="rect">
            <a:avLst/>
          </a:prstGeom>
        </p:spPr>
      </p:pic>
      <p:sp>
        <p:nvSpPr>
          <p:cNvPr id="3" name="AutoShape 2" descr="data:image/jpeg;base64,/9j/4AAQSkZJRgABAQAAAQABAAD/2wCEAAkGBhQSEBUUExQUFBUVFxcXFxgYFBcWFxUUFhgXFRQUFBYZHCYeFxwjGhcUHy8gJCcpLCwsFR4xNTAqNSYrLCkBCQoKDgwOGg8PGikfHyQsLCwsLCwvLCwpKSwsLCwsLCwsLCwsLCwsLCwpLCwsKSwsLCksLCwsLCwsLCksLCkpLP/AABEIALoBDwMBIgACEQEDEQH/xAAcAAACAwEBAQEAAAAAAAAAAAAFBgMEBwIBAAj/xABLEAABAgMEBQkDCQUHAwUAAAABAhEAAyEEBRIxBkFRYXEHEyIygZGhscEjctEVM0JSYoKSsvAUg8Lh8RYkNFOio9IlQ9MXRHOT4//EABkBAAIDAQAAAAAAAAAAAAAAAAADAQIEBf/EACwRAAICAQMDAgUEAwAAAAAAAAABAhEDEiExBBNBIlEUMmGR0YGxwfAzQnH/2gAMAwEAAhEDEQA/ANxivOtqU5xOrKFe8ZvTMABk3umOflgQuc5HvOQAMXywI++WBC5zsfc7AAx/LAj43wIXDNjznIAGH5ZEeG+hC/zkeGZAAe+W4++W4Ac5H3OQAc33p0ZMzC2qDln0gxISr6yQe8PGX6Zn2yeEM9yzP7tK/wDjT5CABsN+tAm1aYTEKCkplTJZOaJjqAPg+6KvORypiXYOIAGVN+iI7ZpIlCcR2gQvmbA2/wCb7H7yYAC9r5SJaFYdwMTWHlBlzFMNjxkF51mnsHhF/Rj5xXuxZqkUjK2zVbbpyiWkqVQDeBnQCrCA0/lXlpZwzhw65SXG0OuohE5QCDY8JdlTJYp7z+kSWu4pKixlyjgZCQUyzhSBQVNOB2xUuOMzldlJ6zDXWZKH8ccTeWKSlnKQ+TzEVG6sJy7llKU6kyjqxGXKJoPd7M4F6YXGFWdIkpStXOJolMtLJZWJiMg7d8BJodo5Y5SCAspSSAQ8zMHI9XKIDy3yPrS/xq9JcY1elyWuesKVLYgBNVyk0GQASwisnQu0n6KB+8R6GAg2w8uMj68v/cP8EcHl0kfWT+GZ/wARGNp0FtB/yx99/IGJBoBaPrS/9z/xwAa8eXiR9b/QuJbZy2IlYcYUMSErT0HdKqpPW8Ix9PJ3aPrI7pn/AAi0vk9tCy5UkcJa+80zgA1O3ctyJSsK0qdkqokGigFD6e/KPrXy2olzebUlWLo5BBHSAIrj3iMqvDk/mS5a5qpg6CCogSlDq6jvO3fCoqUtRfCexDeAEAH6CXy2ITPMogkhWEkYMHEKfLfD/o3pCLVKQsUxJxNT0j8iSpE0KxBC33IOvc0fpfkyBEiUDmJEt+JSCaRPj6gPq8oULyX0zDfMyMZ5fV4NPwulJJZ1AkDuMQBY5yPucgQqbPfJJGopo+9lVjqbLnOM1Cjs6SK1A2ntEABXHHC54GZA4lvOAlu0c52qVTUjYuYsl97KbwiKdoTKLYRhI6zqxOduVPGAArNv2QnrTpQ++n4xVn6X2VGc9PYFHyBimjQxI2Qrab3SJQpsEADl/bCzkOFKINQyD6tEEzTWWMkLP4R6mEixH2aPdHlE8ADOvTc6pXev4CK0zTKcckyx2E+sAY+gAt2+8FTiFLZ65BqUh3uktIlD7CfIRnysh+tcaHJThSkbAB3BoALBXHmOInj54AJccCtIJnswNqvIGL7wF0hmVQNxPlAArWhLqUd5i7osOkvgIgmy+ieBizoqOv2Qyfgz4Xdsg0+LyZKfrWmUPzQxWqxoC1FqlQJoK5BjC3pvU2NO21S/D+sFbffkgTFgzpT4i/tJIwkPQu5JfXFDQWV2dAGROr6L1OeW6PhLRQcD1g9WpQb4pf2psiUj2sknX7VL+ArrjhWnNjSHxyn2YlkeAgskIoUgk6s/pHLJwNUQWu0BMtRxc3hAIWS7ORi61N1dsDxyk2VNQuW4+xNUPEcYH6Q8pkubZloQZalnCyeaUEllB3cDU5zgbIsMzr0wpxc4pjkQMwQSCGG4xwb4TnziyNoJzbJm2xm39sJ5yRK3NLfucmJ5N82tX+Wgb5aB4MTERjlk6Sv7/giKyydRjf6v8GgqvVLAlc0A7Fbn2R5MvSUMXSnHDmAsPm1OlWM8tt82uWATNSx+qlH/ABigdKbT/nL7GHkIJLJF01X9/wCBJZIumkv1f4NQTeMlQHzlR9KaNhO/ZEU285YykzFcFqOoHUN/hGYq0jtJ/wC/N/GYiVfU85zpv41fGK+v6EXP6GsovMdECStjXrrZJ37/AIxouguatyUjwj82XBapi7VKClrIxhwVEuBXbuj9KaCdabxA7niVfkFfkdF5RnWkl5GXNIKJZBfWT3jVGhz1skndGW6VzErmApUl6k1Gts21xJYluW9lTp3NkADCVOHcM1N+cWL1URKUsFSSCwY0zAL9/hAK4LQJFoK5hDFJAYhRckMGz1GC6ryTMlKllCi6nyKQ1CKkgu7wBaFmdeazaZacasjirmKkA9x74M2GaozUVo9YDz7tSifjxKKtSOiTkw1xDbb3myjjQhJCWxEqI1n6PaMjqG+IZaKb4H94SuUCxlaXSCaag/lAibpxaHYpSPuq7NZiGbpTNUCSUE/UwKCgNru0FontzshsllWJaHSodEfROyJuaV9U9xi/Z9I5ZQnFiBwh+jr3MTF6TfUsFsQ/EkAa/pKEFoHjmlbQAIj6Gc33I/zZZ4KCvARNKEuYHCQRvQz/AIgItQq2lbQsWVGKYgbVJHiHh9eBSbBLCgoISCCCCA1Qd0H5lkDUpBQKRVePniWbY1AOOluyJ4aoErvL7JfeWgSb4CUlHkIYoX77JM0CjBI111mLarwXqCR3n4RVmAqLnMw2ON3uZ8mZVUQZa0NLV7p8o60VHRXxETXkhpK/dMQ6LfNr970iMvJPTcMC8plpUhNnUksoTFKSRmCAGI74z69FPPmk1eYv8xh75TC6rKnapfnLEIFsU8xZ2qV5mFGkYLosSFIwc3jWtCcJDOlRLlTnKjRxfdjQOcCQjEMKmTkKDnADuIPfBe75KpVnnTB1uondkh45tF3ypUlioc8tJLVeoLA7HJ1wSOrHEtDEePRE8+wrQMRFAQknUFEEgHewPdEKdcBy2mnTLllUXbNI7Mt437YOWVsy5JqSKgf0gXYpjl672LAA1fvDNBKfbGACStO1qvscOx4R0ukahFy8mvpsixxc/YlsZTMmgEY0s2TEh34d8FUaDy5xxylysIAdKksQS9CUFn/lFC6kAOTgSobsSS9GAdyeGVKiCkuUqV9JlakkOoEipRqCtw6XnHN6yc5SqMqfnjf7o4+fqsmp73f95AF4aIlAfHIVVugtqUqH4iFqbLKSQcxDjPShRfpFqqKk1P2WeFe3t0aHLM8TEQjJRTlz9hmHI58hDQqTit0kbyfAj1j9HaAKcTDtWr0jGdENEJtntKJsxmYgBlCpY6xsBjYOTxXQO8qPiYk0DffkzDIWd0Y3eFvQFjC1SXq5em2Nf0k/w0z3TH57nvzijv8AMAxKIaHK7baMWIhw2xzHtuvVZSQkYB2vqGZy1ZbIEXNaS4g3bb2CEYUnpEdw28dkVkxmJK+LF8rAmJJOZq53Z7YkvSclUlbKc4SwcVOoDtglYVBi6Xq9eH8omCku+FL6+iBCzdRm80rBDpwnU7h+EQKmLOawPPvjS7VzSukqWhRdukgEjsIihzUglhKlP7ifhAUr6CVIvRUsAOO4eJIeL0nSdSKAt96nYHh3lSZCQAZUobzLRn3RaTNkpIKUSwWyCU+giLRd45PwJ8jThQFU4uHxEGLBpIqb1bPPPuoUryEN9gvxIbEgJbWGHhDFZNIpMzKYx2KdPnDEZZxp7xE6y2GfMZrPOTvWjCPEwyru5YS6mGWuDoMV7d1e2LCCrYbvCg6ic8oR7dL9qv31fmMaHd/UHGEW0S+mr3j5mG4zL1HCKHNR9zUW+aj7modZkoD30lrPM4eoipov80r3j6QQ0kS1mX938wgfoz8x94wjJybenXpFrlEV/ebIO3vWkekKNzWQTJpKqpS6iNpfojv8oaOUBf8AfrONiEn/AHFH0gTobJCjMB1YCfdcg+JEUXJrhWpWNd3WWZMTziiA1diQB9bbUFgPqntpTLiZYViClzCSGOov0jrcQYm2vApKcIwkd7NhTwFBFS8Zak4cDjEpSirFVJJZhsFIidM6GGctewEvywk2ZYVQpImAj6fRIFdwKjnrDQmg9E8R6xoGl9jC7ClYLGXhcA0UCopqNxfvjP8A6Pb6RC2M/V/5OAjc8wHEguXFK5EVNNcFytOvFR+DZs5fCeyFmzTcKwdhhklETRidqOc6EZim/XvjVhkqpnNm3FvfZ/uELssYV03UACwLKIfX0k9VotrswZXtQpIIJYviO4UO79Ugst5mXLCUKKSSxIWpNC7uKg0o7DOPLUyEpDpUKkDD0gKa07dh2mOXklkyZqut9tvbzx/JhknbYNt6wMkga1OsuR9GlC9CanZC+okzEggCopkKnbwasFL3IL1L5kFhQM+svRoBrU5f9bhG6fNG7BGoGxXdfvPTcLSgUhS2ROEw0BTUBIYVFY0Dk/DIHB+9zGGcmiPbT1fVkHxWj4RuugnVHujyig8bb7lYpCxuMYYqWxUPtegjdb3m4ZKjuMYZNXiUr3vRMAFiwJALgMd3wiUrALn+piFBZh+t8dMT5wtuzdjioI9mWpiC+ZH84jm2nFQDt2fGPDZganURnrO2ObSrUmlPLZs1mFs1xRHNtWHo4iS9WoHOYB1hqxVFrV0sIAY7a01be6PJst21KBOevZwyiqZoSqrOCxTt6wU0LlJm3Fjit2E7JP50FCjQOQohsDtmDUp2nVnHRQsVwqJBKSMLOdhemr4QFE0Varlsi2HIPXa+UHrCozkLcdJAGFs1hJZiDQEAu+wB4pY7THxwRyJsw9nrUCGG7iBnAWzLcvUYdqjRjQb9cGJadeXoYfjlZzOrxdt2Ek2lYLpUpDZMSB/OG0ziqShSmxEAni0KNiWARidQGrKmyGyZbUTEAoPZrFNYhyOblW1luwjoDj6wlzEVPE+cOlkLIHb6wqGXD8ZgzeCrzcfc3Fnmo+5qGGehb0vDWVXvIHjA7Rz5gcTBTTpLWXjMT/EfSBej/wAwnt84TPk14flFDTtX/UJf2ZL93Oq9IVLpvVVnmY0saFKgclJOYPgdxAhk03mf9QV9mQfGWs+sKCZZOQJ4B4oOTo1aarGlK26KgCksaOHA3F47mYgCWJL5H7TO/YCe2Ei6r7tsoBKELWhmwmUVBtVQAfGGGxX5alPisU2oZ0hTPqovLsMXtUPxTUMl3sR6WW4yrJhce1CU7agkrbYKjvjP9UNl6aP2+1KSTIUEpGFIKkhhvdVSYhRyfWwgAy0pZ+tMTrbYTsigdRk7k20LEErttbUL5baMd27yJgx/6eTh151mRxm/yj1OhiEF1W6yJ4LCvURKdOzNJalTPLMlONOJRCXD01a8jrPnF69bTJYBHRDsNTk559kdSrJZENjt0tTBmTKKh6vHNum3ctgq0TFM/UlFIG4Aob+kWai5a7e3jwY1glq34FK3TnUWDaq5sNvb6RUi3eolc8rmStUtxhK2xGgd2A1vElzTZaZoMxCZiQFdFRIBJDJPRrQseyKM2JUqGrk4l+ytSt0tPeVk+Qjb9Chq2D0jHdAbORZJxIbHOSBQhwE6n1dKNl0LR0j2wEjTfKHkq4GMKZlL970TG73t8yrhGDv05nveggAuy0PvH6pFqaUigp4xFJUQh9dPGI5kx+L9+qsKZ0ILaytPWaB6d3GvfHs8APn8e3UI5Oe7uY5gxLPUWZtddfnC2a4OygsMl3AGe1jq74F29ZDigo+WvtgpOR0SR0jmzM20EDd5xVFjCsRUxJLN9I7QO/PU0KfJ0IxUo8lCxqSBiDF9TUcNQ9j90GrKlScKkKSCOkBkpWLrYSej3u8D13QMXRSUE0Bcq6TsO8kZRc5pclLqBWksAM2YkYqb8qQbNgrjGmr+wUSskVCQraGHRGpgWfLuMFbLNyB/RgLZrYJqQWKUCrkBJUrWAAADxMFbKhtfxh2NHL6qXgvqXtgrdBAVkXUDXZrL/rVA2y2czVpQnMluA1k8BDhOsiZaUpSAAA287ydcOSOa57UXbP8ANjgfWFzm4YkfNfdPkYTpV6qGYB8IbFmTKroIc3H3NxBLvVBzBHjFmXaUKyUPLzi9idIqcolLKnfNT+VZgVcPzCOHrBTlOLWeVvmHwSfjA25R7FHCFy5NGNekU7/u61C8VTpErEyUhJVhwkGXgNFEPr7RHiVXqaDm0a2xSRQk/aJah7ofxJkk4lSwpTMS+YDsPEx3ilf5Se0vFRgiy7Jeh/8AcyUP9pPHNKDEirht6j07wCeCljyAh4FpSMpcsfdjr5QOoJHZAAiK0NnkOq3zl7kiYoncHW0ep5NwrrTLSrikDzeHk3irb4COTb1fWMACfJ5L5OtFoJ3rlp2fZ4wRk8mlnb/DqPvTlfwmDqrYr6x7zEK7YNau8wAChybyQokSZQTqClzCQavV+EWpWg1nTmizD7gV+YxIq9JYzWj8Qj1NvB6uJXuoUryEAHcjRiQgAPJfaJEsHwTF2XYpSfpmmxIHkIqJTNOUmef3Sx5gRImw2g5WeZ2mWnzVE0RaJrUmWUgJKqKevF9cN+hGuE4XHaj/ANtI4zU/wgw96GXcuWk85hf7JKh3kCCgtMPXn80rgYwVXzs33o3m9fmVcDGFpk+1mufpeqvhEElnHHCo8iJcKOhF2fTTvPHZxiSah+Pidj74qTVR2rLs494ijNENiCYuhJzyZtZpqDk1iK0SVJAc4XIap7mB84uWeelK8Sw5GqgfeSddO3vju3W8O6KF2JObbEuMt49YW1sbceRqVUd2KwkqGJ8bvhQHUQ2T5JGe+uUMM65kBCTzUxTVACmD63qHhTs004nxENqxYcRozF+2CKr0VLScAUCc2UySaAEjLtilpGhxnKmn/BFbVlUwdDmwDhYhm3d0F7rsK5isKAVHyG0nUIjs84T5QxYTMTrd2I1HaMoY9BbQPaZOQnwJfxIh+Pk5XWVp2VUH7muZNnTVis5q/hTu84lvA5cPWJiqOJiXDRoOOdLLST7h/KYQxDnaZ4EpT6goNtpSFROA5huBbzeLcCd5lePos/sqTkrvHqH8o4VY1ag/Ag+GcTZDi0Lell3LmoRgZ0kliWBcZPqMV7DOmJlpTzSnAaqkN+aGO0yThIIY76QOwxNJka2in+0zf8sDjM+AMSyCsnpFCBtAUvw6MT4Y+wwaUHcZas10Bedslj9yUn/UuCknQ1JqbRMV7olgflVAHDHqXGRI4U8onSg1sZBoVJ1rnn9435QIHaUaPSZNjmLQF4hhYmbMJDrSPrNkTHFltloHVWvtLjuLx7f860TbKqWQlblPVT0qKB4eEV2LLU2UtGrolLmS8SAqiicTqfo63fWRDki5JAykyh+7R8IXtHUqlLSpSFMEEZMxOHbwhoF6Stain3gR45QImfJ6izJGSUjgAPKJMMSSpqFdVSVcFA+USc3E2UK2CPsEWebj7m4LCitgg1dQpA7m4KXclhENlo8nt8H2K+EYige0me8fzKjcbzA5pT0DcYyabZrOmYsgzVOcsKRVyaEk7YqNasDzA0cTFMKQRteBSSEy1g6iVA+AT6wL5k7f1vhcjTie1ECicmrqj0rwo35Hg367o7NlUauO+OF0AepDauykLZtizgScbMHBZLjMKfPbEdtm9PCksAGBNQcL5g66E9sTWabLCjiUUuGBLMNkVLeoJLlIClDPE6QSpWJQDEEHN/tNC5LY24ZeqiRMwYizM7uWFBmK55DvizOtISCCGdwC5wsWIqA6jmNkCpdoDZChJSwS7mpcmtNkcC1AHJBY1FBtZx8GEKo3OdILWO8cDEF9VGHf8I0XQ2y9ebkFMBxzV6RlMgYsGBLqOZcGuWyNnuUmTIRLYUFXfM1MacSOH10145CuGPsMV/lA/VEcm2boecsqX0BzbP1iw9YUJiyhTKof1UQ1WhPOTZSTkVOQ+YDUESXjo5KmdEqVLVqdi3B9XbFpci8Xyimi0xZlWsmm2JrRoZPTVBRMG5WE9yqeMDJkmZJWBMSpBOT+YiowNm8m6Cchmdp19kTWawInLSChNcyAzDMk4W1PAlC9ZFNrZxbXeHM2abNFFEc2j3lZkcA3fEkOqtgu3SkCasIJwBRCSc2G/XEWCF39sUMiR2xLLvhQ2HiPhDTHqTDayBnHdnrAcWorLnu2QUsswNrejVoNrjXC27NMIUGbPF2XAqRNi5LmxUYXwI+VJSU512Nq4xXTOjrnYAKFssIzFDFaVbZqOqtY+8W7jSCkxUDLZQvFkxU4Xui7I0mnJzKVcU+oaL0jS/68v8KvQ/GF5o+wwyhGpjhI0lkKzUU8UnzDww3ZaEqS6VBQ3GMvCYedEB0IpJDYSbYZvc+xXwjIZy+kRvPjGw3i3Nl8oWJUofRSOwD0hdmihQsdlUTRKj2GOL1uVaRzgSQPpbt8PIXRtceLAIY1zcN+niLLLYzbGAlvjFK1S9Wr9a4Yb9uMylYkgmWf9JOo+hgWuSCkCtDV/SK6bNCy6VYEEokgUYt+sqR5bp0wTA2QFAwUC2dDkW2VgybCxyilNu9yT2xVxNEcyuwQJYmKJCQl6lh0eLEuOFY4s93mYvCgKUScICQK7GBJPjB2yXKpfQSklSqACND0U0VTZU4lMZpFdidyfjAoBLqq4BWi+gn7OAuYkKmaquEbs6mGY2dWwwSBjqGLY5825u2CjKVsPdHJSdh7oKiuQJ4D1ijed4S5I9qsJ+yKrV8B+nibK6dgPfc9UmzzLQk4VS0KCCz+1UwSwNCwCjXZHmimmUq87OZU8YJ6SEnC4cmiZsvZWhHoYB31aptu9jKTmFCXLcAOzkkmjkDOI9B9GV2AqtNpTgUE+zlEjETnjmfUSN9aQN2ysY6VQduifMQqbLUsky1lHcSHiK/lA4ConXVsQDkZnV3xBooFz+fmsVJM0uoBwVMFKb8Qg0LRhmEasJJG8ZRJItrsoboKSXOTs/fTxgZf1qpLlP1RiV76v5NEPPKStRKFhGMh0ilTuyiC9LYCWS5OskdJ99M4vDkRnlUaKSkAxWVZy7bcosgb49QgqyDtX4Q6jEm0V0TymhoRBCzW6O12fEBiT3j1pFf5LY9EkeI8awt434NMeqi/m2DVntcEJU8MC44VfjC1LkLGsHwi7ImqEU0v2HLNB+RhRNeJQaO4zZnrx4QFl23j3GJRbuPcYjS/YnuQ90X5k6BVvtQYx7NtJOQMVFyUqqs0Gr4mLKEmVlnxryEbKcSEnaAfCJcEDZduIyIbVwixIvEHMZaxlDKZn1ploJh40SHQhGRaEnXDzomehFJcDcbVhq8EPLIYncM+yFBF1zcXsllJ2LBSfUGGq+LXzcoq2QEl6QgJSpRDKar7aivYe6F7GpEP7Xa5YaZZ0zRrKc/B/KOVX/IHXkz5R4U8T6QW+VecHQmYD7oUO0UPcRAy2zrckEoRZ7QNiZi5KyOC8Sf9UCQWRKviyqBHOFjmFoOW+kLl53PLJeTNlkfVJCSOBOfbEdp5SpaVKlzrGpC0llJPNqIOyoEQHlDsZzsyh+7l+ihBpJbT2KU0gFlKSDvIEW7Dc6pp68pCdqlgdwzMep07sWuSofc+EyLUvTm7WrJmPuR/+kGknUMN22eRZ0smbJfWoqBJ8aDdFo3vJGc9P3UqPk8KI09sAP8Ah1ke4P8AyRbHKdd6erY1niiV6qMRRFh86RWcHrTV8EgDxYxJ/aRag0mzTFbyD/CD5wszOWKUn5ux960J/Kk+cULRyyWlXUlSUcca/UQUVsbp1nvCcKtJSdhCfGqoqDQxEsY7TPSgay4D8Vr+EIVs5QrdMDG0KSDqQlKPFIfxgDOtKll1qUs7VKKj3mDYmzT7Rpld9kcWcGYvLEkOf/tXl92EW/8AS+banxES5f1Q/etRqry3QGVlFa1q9mv3T5QJkMebg0tm2KzmTKwOpZWVkOahKWANPo6wc4cLDpQq1SkEhAUQQpgHpRRD1A4bYx2yWvFKSSfogd1D5RpvJhe8sWaaiYnFhmOnogllpD1OVUxIBy7VS0LWCkKBSaEAhyRtjObykpTPmhAZIWoJGxLlg8OGlN4oQnFKRgJUzYncMS7HLLVCQypiy2ZJJ9SYbjMnUNcHMqUVnCn9bzBmRZwkMP6nbHtmswQlh2naYlaGmU7kTcOdRFr9jQqrDspFJo7lzCkuIlMpKNkdqseFW41HqI4VI9mFiofCdRSdT7jti5aLTjQQRXMEbYq2K1pJILhKxhVTI6ldhiyYlpo8s8srLDNnrFj9imbPEQPnWwSZjE9JB2Fj/UQalXwhSQpIJfbTvgshRb8FT9gXs8UxStUpRoGbWXz8IIT7UpWeWwRXVTOkVbGxhXJVRYdp7BQfExOlDBgGiOfbUpz/AF2ZwJtV8vRLn9bIgYGFWhIzPw74ftCZ3RIjJJVhmza5Db+vSNK0IdLJfJIHcGikuBuF1Ia9J0vZpnCMjuG9hNEyyzFMC+E7NYI4EAxsN/S8VnWB9Ux+a7wmTbPaSspIwqcFqGu0UhB0Rxu63zpU8S1KNFYSH2bN0O8i3qIZzCdZim1pl2mX1kAYw4qkUB4pduDbIZLD0lAQAZ9psP7/ADfufkTAMCNQvbRywT7SvnbRNkzejifAJZ6IbCSmlGzMSHkdkkOi1TGORwIUDwIIeLWVoyyPo0ydyPoSHNrwjfKA/jgVbOTyWkHBaVTFAFvZBKSdQcr9IqTQkx9B2VoXaVFkpSTsBJbiySBBOVyV2s5mSOKyfJMAUKAjoQ+2bkgnHrT0D3UKV5kRePJZZ5fz1qW+xKUgngKmICjNniSRIUtQShKlqOQSConsFY0ZGjNilnoSFTTtnTC34EMDB6wXRNKcKEJkoOYSkSkHiEh1drwUSZ7ZdB5hTinrTISM0/OTfwJLJ+8oQl6WFCbQUSsYlpSnrkYlKriUQKB9lWj9EytFEEMtRUNg6I+PlCppTyLybTMM2TOVJUQBhKAqXQMMmVxJJiQMeu5fsxuJjVORqyom/tOMPhMogOWrzjvtyEKNv5L7dZQwQJ4cl5JKi29BAV4GJdEp1osqlkY5SlMCHZ8L9ZPE698Sk2VclHlm72m6JMxOFcqWpOwoTThSkA7Ryf2YOZeKS+w4h3Kr4wBu3T2cApM0BRYYSEVO12psrFe2aSz5msIHefgIlKXgpN4/9jm+rl5ghpiZgL5BiG2isDWjskkuSpRO2seiUdkPV+TBJxvbgjaPonFmVsjpNiVuiSmpFaIZtlbpalZ7jt7YJC798dGwYkqAJbWXASnYSo0EStismmqQqW8YwX6yKcU6j2RJcc1TlLEg1DAljr74ITUWeVXEZqsixKUb65q7AOMV51tWsYUpTLRsAwg8da+14KI1pE1rvBKM1B9gZR7T1R3mBM69FrPs0njmfxauyC123GmY6iqgLM1e6Dtmu5EvIV2nP+UTpI7gk2e6JkyYEqcEgnXkPGD9k0cSgZAnf8IvWOQVWpZGQSa6h0gKnsizarehGvGd2X4tfZBVEa23SKpsBbbuhj0TkgKNQTu1dsKU+8FzKCg3UHbtht0Is7OTWFzarY1YYy1eodLTLxJI2iMv0k0aUlWJCMyygMiDu7I1WIZqAcwIznSMduXR5cuYVIGFKgXRhpiyxJ1AEZjaBD3YbgUA4g2iSl8hnsEEEZQAJlr5PkTnWpakzDnkU0oKcG1xBYNCrRZ1gy5pCXD4VEAjemHyPoAFsaMqUXWvvqYtyNG5acwVHeadwgzHkAFVNjSkMAAOEcTHHVS/GkXY9gABz7JPXTFhGxNPHOIZOi4+ko9nxMMUeQAD7NdSEdVIfbme8xY5sxYj6ACvzZiKbiGQeLsfQALdvkz19Ueg+JhemaGTCoqOZLniY0WPotGVcCsmNT5MzXoXMcM4bZSLErRmcn6IPEV7xGhtHzRbuMV8NESJdxK1pbxiT5AVshzaPGie4yPhoCWbjXsjlVzLzZhtVTuGZh2AiNaQ0T3GV+FgZ5apSk9SWVnauieIlg+ZPCBdouq1Tj03YZACg4JDJTGqCWNg7o6RLGwd0HcYfDR9zKToitCcTFR4ep+EefIU5iBLVtB17waRrJQNgjzANgg7jBdLEyu67ktKJnUZJook0GwkvBs2BSMhzh4MkeqvCHeYgbBHgQNg7oO4w+FiZYi7rVNmrcEJYMkDCgOSSQNZ3xMdGlhsQJfujT0IGwd0fGWNg7oq5susEVstjNLPcE1SiCgpAoCQa8Id9G7s5pFc4LYREiIpbfI+MIx4R//Z"/>
          <p:cNvSpPr>
            <a:spLocks noChangeAspect="1" noChangeArrowheads="1"/>
          </p:cNvSpPr>
          <p:nvPr/>
        </p:nvSpPr>
        <p:spPr bwMode="auto">
          <a:xfrm>
            <a:off x="52388" y="-192617"/>
            <a:ext cx="3048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4" descr="data:image/jpeg;base64,/9j/4AAQSkZJRgABAQAAAQABAAD/2wCEAAkGBhQSEBUUExQUFBUVFxcXFxgYFBcWFxUUFhgXFRQUFBYZHCYeFxwjGhcUHy8gJCcpLCwsFR4xNTAqNSYrLCkBCQoKDgwOGg8PGikfHyQsLCwsLCwvLCwpKSwsLCwsLCwsLCwsLCwsLCwpLCwsKSwsLCksLCwsLCwsLCksLCkpLP/AABEIALoBDwMBIgACEQEDEQH/xAAcAAACAwEBAQEAAAAAAAAAAAAFBgMEBwIBAAj/xABLEAABAgMEBQkDCQUHAwUAAAABAhEAAyEEBRIxBkFRYXEHEyIygZGhscEjctEVM0JSYoKSsvAUg8Lh8RYkNFOio9IlQ9MXRHOT4//EABkBAAIDAQAAAAAAAAAAAAAAAAADAQIEBf/EACwRAAICAQMDAgUEAwAAAAAAAAABAhEDEiExBBNBIlEUMmGR0YGxwfAzQnH/2gAMAwEAAhEDEQA/ANxivOtqU5xOrKFe8ZvTMABk3umOflgQuc5HvOQAMXywI++WBC5zsfc7AAx/LAj43wIXDNjznIAGH5ZEeG+hC/zkeGZAAe+W4++W4Ac5H3OQAc33p0ZMzC2qDln0gxISr6yQe8PGX6Zn2yeEM9yzP7tK/wDjT5CABsN+tAm1aYTEKCkplTJZOaJjqAPg+6KvORypiXYOIAGVN+iI7ZpIlCcR2gQvmbA2/wCb7H7yYAC9r5SJaFYdwMTWHlBlzFMNjxkF51mnsHhF/Rj5xXuxZqkUjK2zVbbpyiWkqVQDeBnQCrCA0/lXlpZwzhw65SXG0OuohE5QCDY8JdlTJYp7z+kSWu4pKixlyjgZCQUyzhSBQVNOB2xUuOMzldlJ6zDXWZKH8ccTeWKSlnKQ+TzEVG6sJy7llKU6kyjqxGXKJoPd7M4F6YXGFWdIkpStXOJolMtLJZWJiMg7d8BJodo5Y5SCAspSSAQ8zMHI9XKIDy3yPrS/xq9JcY1elyWuesKVLYgBNVyk0GQASwisnQu0n6KB+8R6GAg2w8uMj68v/cP8EcHl0kfWT+GZ/wARGNp0FtB/yx99/IGJBoBaPrS/9z/xwAa8eXiR9b/QuJbZy2IlYcYUMSErT0HdKqpPW8Ix9PJ3aPrI7pn/AAi0vk9tCy5UkcJa+80zgA1O3ctyJSsK0qdkqokGigFD6e/KPrXy2olzebUlWLo5BBHSAIrj3iMqvDk/mS5a5qpg6CCogSlDq6jvO3fCoqUtRfCexDeAEAH6CXy2ITPMogkhWEkYMHEKfLfD/o3pCLVKQsUxJxNT0j8iSpE0KxBC33IOvc0fpfkyBEiUDmJEt+JSCaRPj6gPq8oULyX0zDfMyMZ5fV4NPwulJJZ1AkDuMQBY5yPucgQqbPfJJGopo+9lVjqbLnOM1Cjs6SK1A2ntEABXHHC54GZA4lvOAlu0c52qVTUjYuYsl97KbwiKdoTKLYRhI6zqxOduVPGAArNv2QnrTpQ++n4xVn6X2VGc9PYFHyBimjQxI2Qrab3SJQpsEADl/bCzkOFKINQyD6tEEzTWWMkLP4R6mEixH2aPdHlE8ADOvTc6pXev4CK0zTKcckyx2E+sAY+gAt2+8FTiFLZ65BqUh3uktIlD7CfIRnysh+tcaHJThSkbAB3BoALBXHmOInj54AJccCtIJnswNqvIGL7wF0hmVQNxPlAArWhLqUd5i7osOkvgIgmy+ieBizoqOv2Qyfgz4Xdsg0+LyZKfrWmUPzQxWqxoC1FqlQJoK5BjC3pvU2NO21S/D+sFbffkgTFgzpT4i/tJIwkPQu5JfXFDQWV2dAGROr6L1OeW6PhLRQcD1g9WpQb4pf2psiUj2sknX7VL+ArrjhWnNjSHxyn2YlkeAgskIoUgk6s/pHLJwNUQWu0BMtRxc3hAIWS7ORi61N1dsDxyk2VNQuW4+xNUPEcYH6Q8pkubZloQZalnCyeaUEllB3cDU5zgbIsMzr0wpxc4pjkQMwQSCGG4xwb4TnziyNoJzbJm2xm39sJ5yRK3NLfucmJ5N82tX+Wgb5aB4MTERjlk6Sv7/giKyydRjf6v8GgqvVLAlc0A7Fbn2R5MvSUMXSnHDmAsPm1OlWM8tt82uWATNSx+qlH/ABigdKbT/nL7GHkIJLJF01X9/wCBJZIumkv1f4NQTeMlQHzlR9KaNhO/ZEU285YykzFcFqOoHUN/hGYq0jtJ/wC/N/GYiVfU85zpv41fGK+v6EXP6GsovMdECStjXrrZJ37/AIxouguatyUjwj82XBapi7VKClrIxhwVEuBXbuj9KaCdabxA7niVfkFfkdF5RnWkl5GXNIKJZBfWT3jVGhz1skndGW6VzErmApUl6k1Gts21xJYluW9lTp3NkADCVOHcM1N+cWL1URKUsFSSCwY0zAL9/hAK4LQJFoK5hDFJAYhRckMGz1GC6ryTMlKllCi6nyKQ1CKkgu7wBaFmdeazaZacasjirmKkA9x74M2GaozUVo9YDz7tSifjxKKtSOiTkw1xDbb3myjjQhJCWxEqI1n6PaMjqG+IZaKb4H94SuUCxlaXSCaag/lAibpxaHYpSPuq7NZiGbpTNUCSUE/UwKCgNru0FontzshsllWJaHSodEfROyJuaV9U9xi/Z9I5ZQnFiBwh+jr3MTF6TfUsFsQ/EkAa/pKEFoHjmlbQAIj6Gc33I/zZZ4KCvARNKEuYHCQRvQz/AIgItQq2lbQsWVGKYgbVJHiHh9eBSbBLCgoISCCCCA1Qd0H5lkDUpBQKRVePniWbY1AOOluyJ4aoErvL7JfeWgSb4CUlHkIYoX77JM0CjBI111mLarwXqCR3n4RVmAqLnMw2ON3uZ8mZVUQZa0NLV7p8o60VHRXxETXkhpK/dMQ6LfNr970iMvJPTcMC8plpUhNnUksoTFKSRmCAGI74z69FPPmk1eYv8xh75TC6rKnapfnLEIFsU8xZ2qV5mFGkYLosSFIwc3jWtCcJDOlRLlTnKjRxfdjQOcCQjEMKmTkKDnADuIPfBe75KpVnnTB1uondkh45tF3ypUlioc8tJLVeoLA7HJ1wSOrHEtDEePRE8+wrQMRFAQknUFEEgHewPdEKdcBy2mnTLllUXbNI7Mt437YOWVsy5JqSKgf0gXYpjl672LAA1fvDNBKfbGACStO1qvscOx4R0ukahFy8mvpsixxc/YlsZTMmgEY0s2TEh34d8FUaDy5xxylysIAdKksQS9CUFn/lFC6kAOTgSobsSS9GAdyeGVKiCkuUqV9JlakkOoEipRqCtw6XnHN6yc5SqMqfnjf7o4+fqsmp73f95AF4aIlAfHIVVugtqUqH4iFqbLKSQcxDjPShRfpFqqKk1P2WeFe3t0aHLM8TEQjJRTlz9hmHI58hDQqTit0kbyfAj1j9HaAKcTDtWr0jGdENEJtntKJsxmYgBlCpY6xsBjYOTxXQO8qPiYk0DffkzDIWd0Y3eFvQFjC1SXq5em2Nf0k/w0z3TH57nvzijv8AMAxKIaHK7baMWIhw2xzHtuvVZSQkYB2vqGZy1ZbIEXNaS4g3bb2CEYUnpEdw28dkVkxmJK+LF8rAmJJOZq53Z7YkvSclUlbKc4SwcVOoDtglYVBi6Xq9eH8omCku+FL6+iBCzdRm80rBDpwnU7h+EQKmLOawPPvjS7VzSukqWhRdukgEjsIihzUglhKlP7ifhAUr6CVIvRUsAOO4eJIeL0nSdSKAt96nYHh3lSZCQAZUobzLRn3RaTNkpIKUSwWyCU+giLRd45PwJ8jThQFU4uHxEGLBpIqb1bPPPuoUryEN9gvxIbEgJbWGHhDFZNIpMzKYx2KdPnDEZZxp7xE6y2GfMZrPOTvWjCPEwyru5YS6mGWuDoMV7d1e2LCCrYbvCg6ic8oR7dL9qv31fmMaHd/UHGEW0S+mr3j5mG4zL1HCKHNR9zUW+aj7modZkoD30lrPM4eoipov80r3j6QQ0kS1mX938wgfoz8x94wjJybenXpFrlEV/ebIO3vWkekKNzWQTJpKqpS6iNpfojv8oaOUBf8AfrONiEn/AHFH0gTobJCjMB1YCfdcg+JEUXJrhWpWNd3WWZMTziiA1diQB9bbUFgPqntpTLiZYViClzCSGOov0jrcQYm2vApKcIwkd7NhTwFBFS8Zak4cDjEpSirFVJJZhsFIidM6GGctewEvywk2ZYVQpImAj6fRIFdwKjnrDQmg9E8R6xoGl9jC7ClYLGXhcA0UCopqNxfvjP8A6Pb6RC2M/V/5OAjc8wHEguXFK5EVNNcFytOvFR+DZs5fCeyFmzTcKwdhhklETRidqOc6EZim/XvjVhkqpnNm3FvfZ/uELssYV03UACwLKIfX0k9VotrswZXtQpIIJYviO4UO79Ugst5mXLCUKKSSxIWpNC7uKg0o7DOPLUyEpDpUKkDD0gKa07dh2mOXklkyZqut9tvbzx/JhknbYNt6wMkga1OsuR9GlC9CanZC+okzEggCopkKnbwasFL3IL1L5kFhQM+svRoBrU5f9bhG6fNG7BGoGxXdfvPTcLSgUhS2ROEw0BTUBIYVFY0Dk/DIHB+9zGGcmiPbT1fVkHxWj4RuugnVHujyig8bb7lYpCxuMYYqWxUPtegjdb3m4ZKjuMYZNXiUr3vRMAFiwJALgMd3wiUrALn+piFBZh+t8dMT5wtuzdjioI9mWpiC+ZH84jm2nFQDt2fGPDZganURnrO2ObSrUmlPLZs1mFs1xRHNtWHo4iS9WoHOYB1hqxVFrV0sIAY7a01be6PJst21KBOevZwyiqZoSqrOCxTt6wU0LlJm3Fjit2E7JP50FCjQOQohsDtmDUp2nVnHRQsVwqJBKSMLOdhemr4QFE0Varlsi2HIPXa+UHrCozkLcdJAGFs1hJZiDQEAu+wB4pY7THxwRyJsw9nrUCGG7iBnAWzLcvUYdqjRjQb9cGJadeXoYfjlZzOrxdt2Ek2lYLpUpDZMSB/OG0ziqShSmxEAni0KNiWARidQGrKmyGyZbUTEAoPZrFNYhyOblW1luwjoDj6wlzEVPE+cOlkLIHb6wqGXD8ZgzeCrzcfc3Fnmo+5qGGehb0vDWVXvIHjA7Rz5gcTBTTpLWXjMT/EfSBej/wAwnt84TPk14flFDTtX/UJf2ZL93Oq9IVLpvVVnmY0saFKgclJOYPgdxAhk03mf9QV9mQfGWs+sKCZZOQJ4B4oOTo1aarGlK26KgCksaOHA3F47mYgCWJL5H7TO/YCe2Ei6r7tsoBKELWhmwmUVBtVQAfGGGxX5alPisU2oZ0hTPqovLsMXtUPxTUMl3sR6WW4yrJhce1CU7agkrbYKjvjP9UNl6aP2+1KSTIUEpGFIKkhhvdVSYhRyfWwgAy0pZ+tMTrbYTsigdRk7k20LEErttbUL5baMd27yJgx/6eTh151mRxm/yj1OhiEF1W6yJ4LCvURKdOzNJalTPLMlONOJRCXD01a8jrPnF69bTJYBHRDsNTk559kdSrJZENjt0tTBmTKKh6vHNum3ctgq0TFM/UlFIG4Aob+kWai5a7e3jwY1glq34FK3TnUWDaq5sNvb6RUi3eolc8rmStUtxhK2xGgd2A1vElzTZaZoMxCZiQFdFRIBJDJPRrQseyKM2JUqGrk4l+ytSt0tPeVk+Qjb9Chq2D0jHdAbORZJxIbHOSBQhwE6n1dKNl0LR0j2wEjTfKHkq4GMKZlL970TG73t8yrhGDv05nveggAuy0PvH6pFqaUigp4xFJUQh9dPGI5kx+L9+qsKZ0ILaytPWaB6d3GvfHs8APn8e3UI5Oe7uY5gxLPUWZtddfnC2a4OygsMl3AGe1jq74F29ZDigo+WvtgpOR0SR0jmzM20EDd5xVFjCsRUxJLN9I7QO/PU0KfJ0IxUo8lCxqSBiDF9TUcNQ9j90GrKlScKkKSCOkBkpWLrYSej3u8D13QMXRSUE0Bcq6TsO8kZRc5pclLqBWksAM2YkYqb8qQbNgrjGmr+wUSskVCQraGHRGpgWfLuMFbLNyB/RgLZrYJqQWKUCrkBJUrWAAADxMFbKhtfxh2NHL6qXgvqXtgrdBAVkXUDXZrL/rVA2y2czVpQnMluA1k8BDhOsiZaUpSAAA287ydcOSOa57UXbP8ANjgfWFzm4YkfNfdPkYTpV6qGYB8IbFmTKroIc3H3NxBLvVBzBHjFmXaUKyUPLzi9idIqcolLKnfNT+VZgVcPzCOHrBTlOLWeVvmHwSfjA25R7FHCFy5NGNekU7/u61C8VTpErEyUhJVhwkGXgNFEPr7RHiVXqaDm0a2xSRQk/aJah7ofxJkk4lSwpTMS+YDsPEx3ilf5Se0vFRgiy7Jeh/8AcyUP9pPHNKDEirht6j07wCeCljyAh4FpSMpcsfdjr5QOoJHZAAiK0NnkOq3zl7kiYoncHW0ep5NwrrTLSrikDzeHk3irb4COTb1fWMACfJ5L5OtFoJ3rlp2fZ4wRk8mlnb/DqPvTlfwmDqrYr6x7zEK7YNau8wAChybyQokSZQTqClzCQavV+EWpWg1nTmizD7gV+YxIq9JYzWj8Qj1NvB6uJXuoUryEAHcjRiQgAPJfaJEsHwTF2XYpSfpmmxIHkIqJTNOUmef3Sx5gRImw2g5WeZ2mWnzVE0RaJrUmWUgJKqKevF9cN+hGuE4XHaj/ANtI4zU/wgw96GXcuWk85hf7JKh3kCCgtMPXn80rgYwVXzs33o3m9fmVcDGFpk+1mufpeqvhEElnHHCo8iJcKOhF2fTTvPHZxiSah+Pidj74qTVR2rLs494ijNENiCYuhJzyZtZpqDk1iK0SVJAc4XIap7mB84uWeelK8Sw5GqgfeSddO3vju3W8O6KF2JObbEuMt49YW1sbceRqVUd2KwkqGJ8bvhQHUQ2T5JGe+uUMM65kBCTzUxTVACmD63qHhTs004nxENqxYcRozF+2CKr0VLScAUCc2UySaAEjLtilpGhxnKmn/BFbVlUwdDmwDhYhm3d0F7rsK5isKAVHyG0nUIjs84T5QxYTMTrd2I1HaMoY9BbQPaZOQnwJfxIh+Pk5XWVp2VUH7muZNnTVis5q/hTu84lvA5cPWJiqOJiXDRoOOdLLST7h/KYQxDnaZ4EpT6goNtpSFROA5huBbzeLcCd5lePos/sqTkrvHqH8o4VY1ag/Ag+GcTZDi0Lell3LmoRgZ0kliWBcZPqMV7DOmJlpTzSnAaqkN+aGO0yThIIY76QOwxNJka2in+0zf8sDjM+AMSyCsnpFCBtAUvw6MT4Y+wwaUHcZas10Bedslj9yUn/UuCknQ1JqbRMV7olgflVAHDHqXGRI4U8onSg1sZBoVJ1rnn9435QIHaUaPSZNjmLQF4hhYmbMJDrSPrNkTHFltloHVWvtLjuLx7f860TbKqWQlblPVT0qKB4eEV2LLU2UtGrolLmS8SAqiicTqfo63fWRDki5JAykyh+7R8IXtHUqlLSpSFMEEZMxOHbwhoF6Stain3gR45QImfJ6izJGSUjgAPKJMMSSpqFdVSVcFA+USc3E2UK2CPsEWebj7m4LCitgg1dQpA7m4KXclhENlo8nt8H2K+EYige0me8fzKjcbzA5pT0DcYyabZrOmYsgzVOcsKRVyaEk7YqNasDzA0cTFMKQRteBSSEy1g6iVA+AT6wL5k7f1vhcjTie1ECicmrqj0rwo35Hg367o7NlUauO+OF0AepDauykLZtizgScbMHBZLjMKfPbEdtm9PCksAGBNQcL5g66E9sTWabLCjiUUuGBLMNkVLeoJLlIClDPE6QSpWJQDEEHN/tNC5LY24ZeqiRMwYizM7uWFBmK55DvizOtISCCGdwC5wsWIqA6jmNkCpdoDZChJSwS7mpcmtNkcC1AHJBY1FBtZx8GEKo3OdILWO8cDEF9VGHf8I0XQ2y9ebkFMBxzV6RlMgYsGBLqOZcGuWyNnuUmTIRLYUFXfM1MacSOH10145CuGPsMV/lA/VEcm2boecsqX0BzbP1iw9YUJiyhTKof1UQ1WhPOTZSTkVOQ+YDUESXjo5KmdEqVLVqdi3B9XbFpci8Xyimi0xZlWsmm2JrRoZPTVBRMG5WE9yqeMDJkmZJWBMSpBOT+YiowNm8m6Cchmdp19kTWawInLSChNcyAzDMk4W1PAlC9ZFNrZxbXeHM2abNFFEc2j3lZkcA3fEkOqtgu3SkCasIJwBRCSc2G/XEWCF39sUMiR2xLLvhQ2HiPhDTHqTDayBnHdnrAcWorLnu2QUsswNrejVoNrjXC27NMIUGbPF2XAqRNi5LmxUYXwI+VJSU512Nq4xXTOjrnYAKFssIzFDFaVbZqOqtY+8W7jSCkxUDLZQvFkxU4Xui7I0mnJzKVcU+oaL0jS/68v8KvQ/GF5o+wwyhGpjhI0lkKzUU8UnzDww3ZaEqS6VBQ3GMvCYedEB0IpJDYSbYZvc+xXwjIZy+kRvPjGw3i3Nl8oWJUofRSOwD0hdmihQsdlUTRKj2GOL1uVaRzgSQPpbt8PIXRtceLAIY1zcN+niLLLYzbGAlvjFK1S9Wr9a4Yb9uMylYkgmWf9JOo+hgWuSCkCtDV/SK6bNCy6VYEEokgUYt+sqR5bp0wTA2QFAwUC2dDkW2VgybCxyilNu9yT2xVxNEcyuwQJYmKJCQl6lh0eLEuOFY4s93mYvCgKUScICQK7GBJPjB2yXKpfQSklSqACND0U0VTZU4lMZpFdidyfjAoBLqq4BWi+gn7OAuYkKmaquEbs6mGY2dWwwSBjqGLY5825u2CjKVsPdHJSdh7oKiuQJ4D1ijed4S5I9qsJ+yKrV8B+nibK6dgPfc9UmzzLQk4VS0KCCz+1UwSwNCwCjXZHmimmUq87OZU8YJ6SEnC4cmiZsvZWhHoYB31aptu9jKTmFCXLcAOzkkmjkDOI9B9GV2AqtNpTgUE+zlEjETnjmfUSN9aQN2ysY6VQduifMQqbLUsky1lHcSHiK/lA4ConXVsQDkZnV3xBooFz+fmsVJM0uoBwVMFKb8Qg0LRhmEasJJG8ZRJItrsoboKSXOTs/fTxgZf1qpLlP1RiV76v5NEPPKStRKFhGMh0ilTuyiC9LYCWS5OskdJ99M4vDkRnlUaKSkAxWVZy7bcosgb49QgqyDtX4Q6jEm0V0TymhoRBCzW6O12fEBiT3j1pFf5LY9EkeI8awt434NMeqi/m2DVntcEJU8MC44VfjC1LkLGsHwi7ImqEU0v2HLNB+RhRNeJQaO4zZnrx4QFl23j3GJRbuPcYjS/YnuQ90X5k6BVvtQYx7NtJOQMVFyUqqs0Gr4mLKEmVlnxryEbKcSEnaAfCJcEDZduIyIbVwixIvEHMZaxlDKZn1ploJh40SHQhGRaEnXDzomehFJcDcbVhq8EPLIYncM+yFBF1zcXsllJ2LBSfUGGq+LXzcoq2QEl6QgJSpRDKar7aivYe6F7GpEP7Xa5YaZZ0zRrKc/B/KOVX/IHXkz5R4U8T6QW+VecHQmYD7oUO0UPcRAy2zrckEoRZ7QNiZi5KyOC8Sf9UCQWRKviyqBHOFjmFoOW+kLl53PLJeTNlkfVJCSOBOfbEdp5SpaVKlzrGpC0llJPNqIOyoEQHlDsZzsyh+7l+ihBpJbT2KU0gFlKSDvIEW7Dc6pp68pCdqlgdwzMep07sWuSofc+EyLUvTm7WrJmPuR/+kGknUMN22eRZ0smbJfWoqBJ8aDdFo3vJGc9P3UqPk8KI09sAP8Ah1ke4P8AyRbHKdd6erY1niiV6qMRRFh86RWcHrTV8EgDxYxJ/aRag0mzTFbyD/CD5wszOWKUn5ux960J/Kk+cULRyyWlXUlSUcca/UQUVsbp1nvCcKtJSdhCfGqoqDQxEsY7TPSgay4D8Vr+EIVs5QrdMDG0KSDqQlKPFIfxgDOtKll1qUs7VKKj3mDYmzT7Rpld9kcWcGYvLEkOf/tXl92EW/8AS+banxES5f1Q/etRqry3QGVlFa1q9mv3T5QJkMebg0tm2KzmTKwOpZWVkOahKWANPo6wc4cLDpQq1SkEhAUQQpgHpRRD1A4bYx2yWvFKSSfogd1D5RpvJhe8sWaaiYnFhmOnogllpD1OVUxIBy7VS0LWCkKBSaEAhyRtjObykpTPmhAZIWoJGxLlg8OGlN4oQnFKRgJUzYncMS7HLLVCQypiy2ZJJ9SYbjMnUNcHMqUVnCn9bzBmRZwkMP6nbHtmswQlh2naYlaGmU7kTcOdRFr9jQqrDspFJo7lzCkuIlMpKNkdqseFW41HqI4VI9mFiofCdRSdT7jti5aLTjQQRXMEbYq2K1pJILhKxhVTI6ldhiyYlpo8s8srLDNnrFj9imbPEQPnWwSZjE9JB2Fj/UQalXwhSQpIJfbTvgshRb8FT9gXs8UxStUpRoGbWXz8IIT7UpWeWwRXVTOkVbGxhXJVRYdp7BQfExOlDBgGiOfbUpz/AF2ZwJtV8vRLn9bIgYGFWhIzPw74ftCZ3RIjJJVhmza5Db+vSNK0IdLJfJIHcGikuBuF1Ia9J0vZpnCMjuG9hNEyyzFMC+E7NYI4EAxsN/S8VnWB9Ux+a7wmTbPaSspIwqcFqGu0UhB0Rxu63zpU8S1KNFYSH2bN0O8i3qIZzCdZim1pl2mX1kAYw4qkUB4pduDbIZLD0lAQAZ9psP7/ADfufkTAMCNQvbRywT7SvnbRNkzejifAJZ6IbCSmlGzMSHkdkkOi1TGORwIUDwIIeLWVoyyPo0ydyPoSHNrwjfKA/jgVbOTyWkHBaVTFAFvZBKSdQcr9IqTQkx9B2VoXaVFkpSTsBJbiySBBOVyV2s5mSOKyfJMAUKAjoQ+2bkgnHrT0D3UKV5kRePJZZ5fz1qW+xKUgngKmICjNniSRIUtQShKlqOQSConsFY0ZGjNilnoSFTTtnTC34EMDB6wXRNKcKEJkoOYSkSkHiEh1drwUSZ7ZdB5hTinrTISM0/OTfwJLJ+8oQl6WFCbQUSsYlpSnrkYlKriUQKB9lWj9EytFEEMtRUNg6I+PlCppTyLybTMM2TOVJUQBhKAqXQMMmVxJJiQMeu5fsxuJjVORqyom/tOMPhMogOWrzjvtyEKNv5L7dZQwQJ4cl5JKi29BAV4GJdEp1osqlkY5SlMCHZ8L9ZPE698Sk2VclHlm72m6JMxOFcqWpOwoTThSkA7Ryf2YOZeKS+w4h3Kr4wBu3T2cApM0BRYYSEVO12psrFe2aSz5msIHefgIlKXgpN4/9jm+rl5ghpiZgL5BiG2isDWjskkuSpRO2seiUdkPV+TBJxvbgjaPonFmVsjpNiVuiSmpFaIZtlbpalZ7jt7YJC798dGwYkqAJbWXASnYSo0EStismmqQqW8YwX6yKcU6j2RJcc1TlLEg1DAljr74ITUWeVXEZqsixKUb65q7AOMV51tWsYUpTLRsAwg8da+14KI1pE1rvBKM1B9gZR7T1R3mBM69FrPs0njmfxauyC123GmY6iqgLM1e6Dtmu5EvIV2nP+UTpI7gk2e6JkyYEqcEgnXkPGD9k0cSgZAnf8IvWOQVWpZGQSa6h0gKnsizarehGvGd2X4tfZBVEa23SKpsBbbuhj0TkgKNQTu1dsKU+8FzKCg3UHbtht0Is7OTWFzarY1YYy1eodLTLxJI2iMv0k0aUlWJCMyygMiDu7I1WIZqAcwIznSMduXR5cuYVIGFKgXRhpiyxJ1AEZjaBD3YbgUA4g2iSl8hnsEEEZQAJlr5PkTnWpakzDnkU0oKcG1xBYNCrRZ1gy5pCXD4VEAjemHyPoAFsaMqUXWvvqYtyNG5acwVHeadwgzHkAFVNjSkMAAOEcTHHVS/GkXY9gABz7JPXTFhGxNPHOIZOi4+ko9nxMMUeQAD7NdSEdVIfbme8xY5sxYj6ACvzZiKbiGQeLsfQALdvkz19Ueg+JhemaGTCoqOZLniY0WPotGVcCsmNT5MzXoXMcM4bZSLErRmcn6IPEV7xGhtHzRbuMV8NESJdxK1pbxiT5AVshzaPGie4yPhoCWbjXsjlVzLzZhtVTuGZh2AiNaQ0T3GV+FgZ5apSk9SWVnauieIlg+ZPCBdouq1Tj03YZACg4JDJTGqCWNg7o6RLGwd0HcYfDR9zKToitCcTFR4ep+EefIU5iBLVtB17waRrJQNgjzANgg7jBdLEyu67ktKJnUZJook0GwkvBs2BSMhzh4MkeqvCHeYgbBHgQNg7oO4w+FiZYi7rVNmrcEJYMkDCgOSSQNZ3xMdGlhsQJfujT0IGwd0fGWNg7oq5susEVstjNLPcE1SiCgpAoCQa8Id9G7s5pFc4LYREiIpbfI+MIx4R//Z"/>
          <p:cNvSpPr>
            <a:spLocks noChangeAspect="1" noChangeArrowheads="1"/>
          </p:cNvSpPr>
          <p:nvPr/>
        </p:nvSpPr>
        <p:spPr bwMode="auto">
          <a:xfrm>
            <a:off x="204788" y="10584"/>
            <a:ext cx="3048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cxnSp>
        <p:nvCxnSpPr>
          <p:cNvPr id="4" name="Straight Connector 3"/>
          <p:cNvCxnSpPr/>
          <p:nvPr/>
        </p:nvCxnSpPr>
        <p:spPr>
          <a:xfrm flipH="1">
            <a:off x="2148514" y="1957840"/>
            <a:ext cx="1622554" cy="1455229"/>
          </a:xfrm>
          <a:prstGeom prst="line">
            <a:avLst/>
          </a:prstGeom>
          <a:ln w="28575">
            <a:solidFill>
              <a:srgbClr val="0070C0"/>
            </a:solidFill>
            <a:headEnd type="oval" w="med" len="med"/>
            <a:tailEnd type="oval"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4274" y="2723090"/>
            <a:ext cx="2752210" cy="2348013"/>
            <a:chOff x="-9804" y="-300832"/>
            <a:chExt cx="2752210" cy="1761010"/>
          </a:xfrm>
        </p:grpSpPr>
        <p:pic>
          <p:nvPicPr>
            <p:cNvPr id="20" name="Picture 19" descr="neurochip_white250.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9506" y="216653"/>
              <a:ext cx="16129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 descr="http://memristor.pbworks.com/f/1245865359/four-circuit-elements-resistor-capacitor-inductor-memristor.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3675" y="-300832"/>
              <a:ext cx="1871663"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a:spLocks noChangeArrowheads="1"/>
            </p:cNvSpPr>
            <p:nvPr/>
          </p:nvSpPr>
          <p:spPr bwMode="gray">
            <a:xfrm>
              <a:off x="-9804" y="1067763"/>
              <a:ext cx="214424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400" dirty="0">
                  <a:solidFill>
                    <a:schemeClr val="bg1"/>
                  </a:solidFill>
                </a:rPr>
                <a:t>Memristors &amp; Neuromorphic Computing</a:t>
              </a:r>
            </a:p>
          </p:txBody>
        </p:sp>
      </p:grpSp>
      <p:grpSp>
        <p:nvGrpSpPr>
          <p:cNvPr id="25" name="Group 24"/>
          <p:cNvGrpSpPr/>
          <p:nvPr/>
        </p:nvGrpSpPr>
        <p:grpSpPr>
          <a:xfrm>
            <a:off x="2467881" y="4582849"/>
            <a:ext cx="2393950" cy="1874111"/>
            <a:chOff x="3803650" y="814388"/>
            <a:chExt cx="2393950" cy="1405583"/>
          </a:xfrm>
        </p:grpSpPr>
        <p:pic>
          <p:nvPicPr>
            <p:cNvPr id="26" name="Picture 25" descr="Photonic Computing.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803650" y="814388"/>
              <a:ext cx="2393950"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a:spLocks noChangeArrowheads="1"/>
            </p:cNvSpPr>
            <p:nvPr/>
          </p:nvSpPr>
          <p:spPr bwMode="gray">
            <a:xfrm>
              <a:off x="4267843" y="1989138"/>
              <a:ext cx="1676934" cy="2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400" dirty="0">
                  <a:solidFill>
                    <a:schemeClr val="bg1"/>
                  </a:solidFill>
                </a:rPr>
                <a:t>Photonic Computing</a:t>
              </a:r>
            </a:p>
          </p:txBody>
        </p:sp>
      </p:grpSp>
      <p:grpSp>
        <p:nvGrpSpPr>
          <p:cNvPr id="28" name="Group 27"/>
          <p:cNvGrpSpPr/>
          <p:nvPr/>
        </p:nvGrpSpPr>
        <p:grpSpPr>
          <a:xfrm>
            <a:off x="6843950" y="3055633"/>
            <a:ext cx="2035175" cy="2881644"/>
            <a:chOff x="6761163" y="468313"/>
            <a:chExt cx="2035175" cy="2161233"/>
          </a:xfrm>
        </p:grpSpPr>
        <p:pic>
          <p:nvPicPr>
            <p:cNvPr id="29" name="Picture 2" descr="http://8.mshcdn.com/wp-content/uploads/2011/09/new-glue-could.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761163" y="468313"/>
              <a:ext cx="2035175"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p:cNvSpPr txBox="1">
              <a:spLocks noChangeArrowheads="1"/>
            </p:cNvSpPr>
            <p:nvPr/>
          </p:nvSpPr>
          <p:spPr bwMode="gray">
            <a:xfrm>
              <a:off x="6915150" y="2398713"/>
              <a:ext cx="1838324" cy="2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400" dirty="0">
                  <a:solidFill>
                    <a:schemeClr val="bg1"/>
                  </a:solidFill>
                </a:rPr>
                <a:t>2D to 3D Architectures</a:t>
              </a:r>
            </a:p>
          </p:txBody>
        </p:sp>
      </p:grpSp>
      <p:grpSp>
        <p:nvGrpSpPr>
          <p:cNvPr id="31" name="Group 30"/>
          <p:cNvGrpSpPr/>
          <p:nvPr/>
        </p:nvGrpSpPr>
        <p:grpSpPr>
          <a:xfrm>
            <a:off x="4338781" y="3106207"/>
            <a:ext cx="2781299" cy="2022700"/>
            <a:chOff x="5954713" y="3205163"/>
            <a:chExt cx="2781299" cy="1517025"/>
          </a:xfrm>
        </p:grpSpPr>
        <p:pic>
          <p:nvPicPr>
            <p:cNvPr id="32" name="Picture 31" descr="D-Wave-3.pn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954713" y="3205163"/>
              <a:ext cx="1376362" cy="149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 descr="D-Wave lef-plate-tunnel 2.jp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181849" y="3850651"/>
              <a:ext cx="1554163" cy="871537"/>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a:spLocks noChangeArrowheads="1"/>
            </p:cNvSpPr>
            <p:nvPr/>
          </p:nvSpPr>
          <p:spPr bwMode="gray">
            <a:xfrm>
              <a:off x="7201091" y="3403289"/>
              <a:ext cx="1258790" cy="34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lnSpc>
                  <a:spcPct val="85000"/>
                </a:lnSpc>
              </a:pPr>
              <a:r>
                <a:rPr lang="en-US" sz="1400" dirty="0">
                  <a:solidFill>
                    <a:schemeClr val="bg1"/>
                  </a:solidFill>
                </a:rPr>
                <a:t>Quantum Computing</a:t>
              </a:r>
            </a:p>
          </p:txBody>
        </p:sp>
      </p:grpSp>
      <p:cxnSp>
        <p:nvCxnSpPr>
          <p:cNvPr id="35" name="Straight Connector 34"/>
          <p:cNvCxnSpPr/>
          <p:nvPr/>
        </p:nvCxnSpPr>
        <p:spPr>
          <a:xfrm flipH="1">
            <a:off x="3589362" y="1957840"/>
            <a:ext cx="177888" cy="2491331"/>
          </a:xfrm>
          <a:prstGeom prst="line">
            <a:avLst/>
          </a:prstGeom>
          <a:ln w="28575">
            <a:solidFill>
              <a:srgbClr val="0070C0"/>
            </a:solidFill>
            <a:headEnd type="oval" w="med" len="med"/>
            <a:tailEnd type="oval"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767251" y="1957841"/>
            <a:ext cx="3152165" cy="1148367"/>
          </a:xfrm>
          <a:prstGeom prst="line">
            <a:avLst/>
          </a:prstGeom>
          <a:ln w="28575">
            <a:solidFill>
              <a:srgbClr val="0070C0"/>
            </a:solidFill>
            <a:headEnd type="oval" w="med" len="med"/>
            <a:tailEnd type="oval"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6" name="Straight Connector 35"/>
          <p:cNvCxnSpPr>
            <a:endCxn id="37" idx="2"/>
          </p:cNvCxnSpPr>
          <p:nvPr/>
        </p:nvCxnSpPr>
        <p:spPr>
          <a:xfrm>
            <a:off x="3771068" y="1957841"/>
            <a:ext cx="800932" cy="1224271"/>
          </a:xfrm>
          <a:prstGeom prst="line">
            <a:avLst/>
          </a:prstGeom>
          <a:ln w="28575">
            <a:solidFill>
              <a:srgbClr val="0070C0"/>
            </a:solidFill>
            <a:headEnd type="oval" w="med" len="med"/>
            <a:tailEnd type="oval"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8" name="Footer Placeholder 4"/>
          <p:cNvSpPr txBox="1">
            <a:spLocks/>
          </p:cNvSpPr>
          <p:nvPr/>
        </p:nvSpPr>
        <p:spPr>
          <a:xfrm>
            <a:off x="3124200" y="6356351"/>
            <a:ext cx="2895600" cy="366183"/>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defRPr/>
            </a:pPr>
            <a:r>
              <a:rPr lang="en-US" smtClean="0"/>
              <a:t>Copyright </a:t>
            </a:r>
            <a:r>
              <a:rPr lang="en-US" i="1" smtClean="0"/>
              <a:t>JLWFutures</a:t>
            </a:r>
            <a:r>
              <a:rPr lang="en-US" smtClean="0"/>
              <a:t> 2014</a:t>
            </a:r>
            <a:endParaRPr lang="en-US" dirty="0"/>
          </a:p>
        </p:txBody>
      </p:sp>
    </p:spTree>
    <p:extLst>
      <p:ext uri="{BB962C8B-B14F-4D97-AF65-F5344CB8AC3E}">
        <p14:creationId xmlns:p14="http://schemas.microsoft.com/office/powerpoint/2010/main" val="173114174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up)">
                                      <p:cBhvr>
                                        <p:cTn id="10" dur="500"/>
                                        <p:tgtEl>
                                          <p:spTgt spid="35"/>
                                        </p:tgtEl>
                                      </p:cBhvr>
                                    </p:animEffect>
                                  </p:childTnLst>
                                </p:cTn>
                              </p:par>
                              <p:par>
                                <p:cTn id="11" presetID="22" presetClass="entr" presetSubtype="1"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up)">
                                      <p:cBhvr>
                                        <p:cTn id="13" dur="500"/>
                                        <p:tgtEl>
                                          <p:spTgt spid="36"/>
                                        </p:tgtEl>
                                      </p:cBhvr>
                                    </p:animEffect>
                                  </p:childTnLst>
                                </p:cTn>
                              </p:par>
                              <p:par>
                                <p:cTn id="14" presetID="22" presetClass="entr" presetSubtype="1"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up)">
                                      <p:cBhvr>
                                        <p:cTn id="16" dur="500"/>
                                        <p:tgtEl>
                                          <p:spTgt spid="39"/>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par>
                                <p:cTn id="26" presetID="10" presetClass="entr" presetSubtype="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p:cNvSpPr/>
          <p:nvPr/>
        </p:nvSpPr>
        <p:spPr>
          <a:xfrm>
            <a:off x="2933700" y="2057400"/>
            <a:ext cx="5753100" cy="4114800"/>
          </a:xfrm>
          <a:prstGeom prst="rect">
            <a:avLst/>
          </a:prstGeom>
          <a:solidFill>
            <a:schemeClr val="bg1">
              <a:alpha val="46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85000"/>
              </a:lnSpc>
              <a:spcBef>
                <a:spcPts val="0"/>
              </a:spcBef>
              <a:spcAft>
                <a:spcPts val="0"/>
              </a:spcAft>
              <a:defRPr/>
            </a:pPr>
            <a:endParaRPr lang="en-US" sz="2000" dirty="0">
              <a:solidFill>
                <a:prstClr val="white"/>
              </a:solidFill>
              <a:latin typeface="+mj-lt"/>
            </a:endParaRPr>
          </a:p>
        </p:txBody>
      </p:sp>
      <p:sp>
        <p:nvSpPr>
          <p:cNvPr id="50" name="Rectangle 49"/>
          <p:cNvSpPr/>
          <p:nvPr/>
        </p:nvSpPr>
        <p:spPr>
          <a:xfrm>
            <a:off x="2933700" y="2057400"/>
            <a:ext cx="5753100" cy="4114800"/>
          </a:xfrm>
          <a:prstGeom prst="rect">
            <a:avLst/>
          </a:prstGeom>
          <a:gradFill flip="none" rotWithShape="1">
            <a:gsLst>
              <a:gs pos="0">
                <a:srgbClr val="D6EBFA"/>
              </a:gs>
              <a:gs pos="100000">
                <a:srgbClr val="9EBDEA"/>
              </a:gs>
            </a:gsLst>
            <a:lin ang="0" scaled="0"/>
            <a:tileRect/>
          </a:gradFill>
          <a:ln>
            <a:noFill/>
          </a:ln>
          <a:effectLst>
            <a:outerShdw blurRad="50800" dist="38100" dir="2700000" algn="tl" rotWithShape="0">
              <a:prstClr val="black">
                <a:alpha val="4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85000"/>
              </a:lnSpc>
              <a:spcBef>
                <a:spcPts val="0"/>
              </a:spcBef>
              <a:spcAft>
                <a:spcPts val="0"/>
              </a:spcAft>
              <a:defRPr/>
            </a:pPr>
            <a:endParaRPr lang="en-US" sz="2000" dirty="0">
              <a:solidFill>
                <a:prstClr val="white"/>
              </a:solidFill>
              <a:latin typeface="+mj-lt"/>
            </a:endParaRPr>
          </a:p>
        </p:txBody>
      </p:sp>
      <p:sp>
        <p:nvSpPr>
          <p:cNvPr id="2" name="Title 1"/>
          <p:cNvSpPr>
            <a:spLocks noGrp="1"/>
          </p:cNvSpPr>
          <p:nvPr>
            <p:ph type="title"/>
          </p:nvPr>
        </p:nvSpPr>
        <p:spPr>
          <a:xfrm>
            <a:off x="339726" y="207264"/>
            <a:ext cx="8804275" cy="440267"/>
          </a:xfrm>
        </p:spPr>
        <p:txBody>
          <a:bodyPr rtlCol="0"/>
          <a:lstStyle/>
          <a:p>
            <a:pPr marL="233363" indent="-233363">
              <a:defRPr/>
            </a:pPr>
            <a:r>
              <a:rPr dirty="0" smtClean="0"/>
              <a:t>Kondratieff Cycles</a:t>
            </a:r>
          </a:p>
        </p:txBody>
      </p:sp>
      <p:grpSp>
        <p:nvGrpSpPr>
          <p:cNvPr id="84" name="Group 83"/>
          <p:cNvGrpSpPr>
            <a:grpSpLocks/>
          </p:cNvGrpSpPr>
          <p:nvPr/>
        </p:nvGrpSpPr>
        <p:grpSpPr bwMode="auto">
          <a:xfrm>
            <a:off x="3897313" y="3936997"/>
            <a:ext cx="1065212" cy="418958"/>
            <a:chOff x="4000500" y="3390900"/>
            <a:chExt cx="1064172" cy="419100"/>
          </a:xfrm>
        </p:grpSpPr>
        <p:sp>
          <p:nvSpPr>
            <p:cNvPr id="80" name="Rounded Rectangle 79"/>
            <p:cNvSpPr/>
            <p:nvPr/>
          </p:nvSpPr>
          <p:spPr>
            <a:xfrm>
              <a:off x="4000500" y="3390900"/>
              <a:ext cx="1064172" cy="419100"/>
            </a:xfrm>
            <a:prstGeom prst="roundRect">
              <a:avLst>
                <a:gd name="adj" fmla="val 26817"/>
              </a:avLst>
            </a:prstGeom>
            <a:solidFill>
              <a:srgbClr val="E19393"/>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85000"/>
                </a:lnSpc>
                <a:spcBef>
                  <a:spcPts val="0"/>
                </a:spcBef>
                <a:spcAft>
                  <a:spcPts val="0"/>
                </a:spcAft>
                <a:defRPr/>
              </a:pPr>
              <a:endParaRPr lang="en-US" sz="2000" dirty="0">
                <a:solidFill>
                  <a:schemeClr val="accent6">
                    <a:lumMod val="50000"/>
                  </a:schemeClr>
                </a:solidFill>
                <a:latin typeface="+mj-lt"/>
              </a:endParaRPr>
            </a:p>
          </p:txBody>
        </p:sp>
        <p:sp>
          <p:nvSpPr>
            <p:cNvPr id="6206" name="TextBox 51"/>
            <p:cNvSpPr txBox="1">
              <a:spLocks noChangeArrowheads="1"/>
            </p:cNvSpPr>
            <p:nvPr/>
          </p:nvSpPr>
          <p:spPr bwMode="gray">
            <a:xfrm>
              <a:off x="4032973" y="3461919"/>
              <a:ext cx="999226" cy="27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lnSpc>
                  <a:spcPct val="85000"/>
                </a:lnSpc>
              </a:pPr>
              <a:r>
                <a:rPr lang="en-US" sz="1400" b="1" u="sng" dirty="0"/>
                <a:t>FRENZY</a:t>
              </a:r>
            </a:p>
          </p:txBody>
        </p:sp>
      </p:grpSp>
      <p:grpSp>
        <p:nvGrpSpPr>
          <p:cNvPr id="85" name="Group 84"/>
          <p:cNvGrpSpPr>
            <a:grpSpLocks/>
          </p:cNvGrpSpPr>
          <p:nvPr/>
        </p:nvGrpSpPr>
        <p:grpSpPr bwMode="auto">
          <a:xfrm>
            <a:off x="3352800" y="4838695"/>
            <a:ext cx="1066800" cy="418958"/>
            <a:chOff x="3199086" y="4953000"/>
            <a:chExt cx="1066800" cy="419100"/>
          </a:xfrm>
        </p:grpSpPr>
        <p:sp>
          <p:nvSpPr>
            <p:cNvPr id="58" name="Rounded Rectangle 57"/>
            <p:cNvSpPr/>
            <p:nvPr/>
          </p:nvSpPr>
          <p:spPr>
            <a:xfrm>
              <a:off x="3200400" y="4953000"/>
              <a:ext cx="1064172" cy="419100"/>
            </a:xfrm>
            <a:prstGeom prst="roundRect">
              <a:avLst>
                <a:gd name="adj" fmla="val 26817"/>
              </a:avLst>
            </a:prstGeom>
            <a:solidFill>
              <a:schemeClr val="accent2">
                <a:lumMod val="40000"/>
                <a:lumOff val="60000"/>
              </a:schemeClr>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85000"/>
                </a:lnSpc>
                <a:spcBef>
                  <a:spcPts val="0"/>
                </a:spcBef>
                <a:spcAft>
                  <a:spcPts val="0"/>
                </a:spcAft>
                <a:defRPr/>
              </a:pPr>
              <a:endParaRPr lang="en-US" sz="2000" dirty="0">
                <a:solidFill>
                  <a:schemeClr val="accent6">
                    <a:lumMod val="50000"/>
                  </a:schemeClr>
                </a:solidFill>
                <a:latin typeface="+mj-lt"/>
              </a:endParaRPr>
            </a:p>
          </p:txBody>
        </p:sp>
        <p:sp>
          <p:nvSpPr>
            <p:cNvPr id="6202" name="TextBox 50"/>
            <p:cNvSpPr txBox="1">
              <a:spLocks noChangeArrowheads="1"/>
            </p:cNvSpPr>
            <p:nvPr/>
          </p:nvSpPr>
          <p:spPr bwMode="gray">
            <a:xfrm>
              <a:off x="3199086" y="5024019"/>
              <a:ext cx="1066800" cy="27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lnSpc>
                  <a:spcPct val="85000"/>
                </a:lnSpc>
              </a:pPr>
              <a:r>
                <a:rPr lang="en-US" sz="1400" b="1" dirty="0"/>
                <a:t>ERUPTION</a:t>
              </a:r>
              <a:endParaRPr lang="en-US" sz="1100" b="1" dirty="0"/>
            </a:p>
          </p:txBody>
        </p:sp>
      </p:grpSp>
      <p:sp>
        <p:nvSpPr>
          <p:cNvPr id="6153" name="TextBox 38"/>
          <p:cNvSpPr txBox="1">
            <a:spLocks noChangeArrowheads="1"/>
          </p:cNvSpPr>
          <p:nvPr/>
        </p:nvSpPr>
        <p:spPr bwMode="gray">
          <a:xfrm rot="-5400000">
            <a:off x="1575330" y="4053946"/>
            <a:ext cx="305011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1200" b="1" dirty="0">
                <a:latin typeface="Arial" pitchFamily="34" charset="0"/>
              </a:rPr>
              <a:t>Technology Diffusion</a:t>
            </a:r>
            <a:endParaRPr lang="en-US" sz="1400" b="1" dirty="0">
              <a:latin typeface="Arial" pitchFamily="34" charset="0"/>
            </a:endParaRPr>
          </a:p>
        </p:txBody>
      </p:sp>
      <p:grpSp>
        <p:nvGrpSpPr>
          <p:cNvPr id="83" name="Group 82"/>
          <p:cNvGrpSpPr>
            <a:grpSpLocks/>
          </p:cNvGrpSpPr>
          <p:nvPr/>
        </p:nvGrpSpPr>
        <p:grpSpPr bwMode="auto">
          <a:xfrm>
            <a:off x="5260976" y="3124197"/>
            <a:ext cx="1063625" cy="418958"/>
            <a:chOff x="5295900" y="3238500"/>
            <a:chExt cx="1064172" cy="419100"/>
          </a:xfrm>
        </p:grpSpPr>
        <p:sp>
          <p:nvSpPr>
            <p:cNvPr id="79" name="Rounded Rectangle 78"/>
            <p:cNvSpPr/>
            <p:nvPr/>
          </p:nvSpPr>
          <p:spPr>
            <a:xfrm>
              <a:off x="5295900" y="3238500"/>
              <a:ext cx="1064172" cy="419100"/>
            </a:xfrm>
            <a:prstGeom prst="roundRect">
              <a:avLst>
                <a:gd name="adj" fmla="val 26817"/>
              </a:avLst>
            </a:prstGeom>
            <a:solidFill>
              <a:srgbClr val="FFCC66"/>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85000"/>
                </a:lnSpc>
                <a:spcBef>
                  <a:spcPts val="0"/>
                </a:spcBef>
                <a:spcAft>
                  <a:spcPts val="0"/>
                </a:spcAft>
                <a:defRPr/>
              </a:pPr>
              <a:endParaRPr lang="en-US" sz="2000" dirty="0">
                <a:solidFill>
                  <a:schemeClr val="accent6">
                    <a:lumMod val="50000"/>
                  </a:schemeClr>
                </a:solidFill>
                <a:latin typeface="+mj-lt"/>
              </a:endParaRPr>
            </a:p>
          </p:txBody>
        </p:sp>
        <p:sp>
          <p:nvSpPr>
            <p:cNvPr id="6198" name="TextBox 52"/>
            <p:cNvSpPr txBox="1">
              <a:spLocks noChangeArrowheads="1"/>
            </p:cNvSpPr>
            <p:nvPr/>
          </p:nvSpPr>
          <p:spPr bwMode="gray">
            <a:xfrm>
              <a:off x="5332686" y="3309519"/>
              <a:ext cx="990600" cy="27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lnSpc>
                  <a:spcPct val="85000"/>
                </a:lnSpc>
              </a:pPr>
              <a:r>
                <a:rPr lang="en-US" sz="1400" b="1" u="sng" dirty="0"/>
                <a:t>SYNERGY</a:t>
              </a:r>
            </a:p>
          </p:txBody>
        </p:sp>
      </p:grpSp>
      <p:grpSp>
        <p:nvGrpSpPr>
          <p:cNvPr id="82" name="Group 81"/>
          <p:cNvGrpSpPr>
            <a:grpSpLocks/>
          </p:cNvGrpSpPr>
          <p:nvPr/>
        </p:nvGrpSpPr>
        <p:grpSpPr bwMode="auto">
          <a:xfrm>
            <a:off x="6477000" y="2667001"/>
            <a:ext cx="1219200" cy="420064"/>
            <a:chOff x="6553200" y="2552700"/>
            <a:chExt cx="1219200" cy="419100"/>
          </a:xfrm>
        </p:grpSpPr>
        <p:sp>
          <p:nvSpPr>
            <p:cNvPr id="81" name="Rounded Rectangle 80"/>
            <p:cNvSpPr/>
            <p:nvPr/>
          </p:nvSpPr>
          <p:spPr>
            <a:xfrm>
              <a:off x="6629400" y="2552700"/>
              <a:ext cx="1066800" cy="419100"/>
            </a:xfrm>
            <a:prstGeom prst="roundRect">
              <a:avLst>
                <a:gd name="adj" fmla="val 26817"/>
              </a:avLst>
            </a:prstGeom>
            <a:solidFill>
              <a:srgbClr val="DBBE89"/>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85000"/>
                </a:lnSpc>
                <a:spcBef>
                  <a:spcPts val="0"/>
                </a:spcBef>
                <a:spcAft>
                  <a:spcPts val="0"/>
                </a:spcAft>
                <a:defRPr/>
              </a:pPr>
              <a:endParaRPr lang="en-US" sz="2000" dirty="0">
                <a:solidFill>
                  <a:schemeClr val="accent6">
                    <a:lumMod val="50000"/>
                  </a:schemeClr>
                </a:solidFill>
                <a:latin typeface="+mj-lt"/>
              </a:endParaRPr>
            </a:p>
          </p:txBody>
        </p:sp>
        <p:sp>
          <p:nvSpPr>
            <p:cNvPr id="6194" name="TextBox 53"/>
            <p:cNvSpPr txBox="1">
              <a:spLocks noChangeArrowheads="1"/>
            </p:cNvSpPr>
            <p:nvPr/>
          </p:nvSpPr>
          <p:spPr bwMode="gray">
            <a:xfrm>
              <a:off x="6553200" y="2628900"/>
              <a:ext cx="1219200" cy="274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lnSpc>
                  <a:spcPct val="85000"/>
                </a:lnSpc>
              </a:pPr>
              <a:r>
                <a:rPr lang="en-US" sz="1400" b="1" u="sng" dirty="0"/>
                <a:t>MATURITY</a:t>
              </a:r>
            </a:p>
          </p:txBody>
        </p:sp>
      </p:grpSp>
      <p:cxnSp>
        <p:nvCxnSpPr>
          <p:cNvPr id="41" name="Straight Arrow Connector 40"/>
          <p:cNvCxnSpPr/>
          <p:nvPr/>
        </p:nvCxnSpPr>
        <p:spPr>
          <a:xfrm rot="5400000" flipH="1" flipV="1">
            <a:off x="1543844" y="4018757"/>
            <a:ext cx="3390900" cy="1588"/>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3238500" y="5715000"/>
            <a:ext cx="5295900" cy="2117"/>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88" name="Group 87"/>
          <p:cNvGrpSpPr>
            <a:grpSpLocks/>
          </p:cNvGrpSpPr>
          <p:nvPr/>
        </p:nvGrpSpPr>
        <p:grpSpPr bwMode="auto">
          <a:xfrm>
            <a:off x="1714501" y="1858433"/>
            <a:ext cx="8259763" cy="3818467"/>
            <a:chOff x="1714500" y="1858274"/>
            <a:chExt cx="8259074" cy="3818626"/>
          </a:xfrm>
        </p:grpSpPr>
        <p:sp>
          <p:nvSpPr>
            <p:cNvPr id="44" name="Arc 43"/>
            <p:cNvSpPr/>
            <p:nvPr/>
          </p:nvSpPr>
          <p:spPr>
            <a:xfrm rot="5400000">
              <a:off x="1852411" y="1720363"/>
              <a:ext cx="3048127" cy="3323948"/>
            </a:xfrm>
            <a:prstGeom prst="arc">
              <a:avLst>
                <a:gd name="adj1" fmla="val 17026360"/>
                <a:gd name="adj2" fmla="val 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45" name="Arc 44"/>
            <p:cNvSpPr/>
            <p:nvPr/>
          </p:nvSpPr>
          <p:spPr>
            <a:xfrm rot="16200000">
              <a:off x="5916072" y="1619398"/>
              <a:ext cx="3048127" cy="5066877"/>
            </a:xfrm>
            <a:prstGeom prst="arc">
              <a:avLst>
                <a:gd name="adj1" fmla="val 16670784"/>
                <a:gd name="adj2" fmla="val 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grpSp>
      <p:sp>
        <p:nvSpPr>
          <p:cNvPr id="47" name="TextBox 46"/>
          <p:cNvSpPr txBox="1"/>
          <p:nvPr/>
        </p:nvSpPr>
        <p:spPr bwMode="gray">
          <a:xfrm>
            <a:off x="3240088" y="5753101"/>
            <a:ext cx="836612" cy="246221"/>
          </a:xfrm>
          <a:prstGeom prst="rect">
            <a:avLst/>
          </a:prstGeom>
          <a:noFill/>
        </p:spPr>
        <p:txBody>
          <a:bodyPr>
            <a:spAutoFit/>
          </a:bodyPr>
          <a:lstStyle/>
          <a:p>
            <a:pPr fontAlgn="auto">
              <a:spcBef>
                <a:spcPts val="0"/>
              </a:spcBef>
              <a:spcAft>
                <a:spcPts val="0"/>
              </a:spcAft>
              <a:defRPr/>
            </a:pPr>
            <a:r>
              <a:rPr lang="en-US" sz="1000" b="1" dirty="0">
                <a:latin typeface="Arial" pitchFamily="34" charset="0"/>
              </a:rPr>
              <a:t>Big Bang</a:t>
            </a:r>
            <a:endParaRPr lang="en-US" sz="1050" b="1" dirty="0">
              <a:latin typeface="Arial" pitchFamily="34" charset="0"/>
            </a:endParaRPr>
          </a:p>
        </p:txBody>
      </p:sp>
      <p:sp>
        <p:nvSpPr>
          <p:cNvPr id="48" name="TextBox 47"/>
          <p:cNvSpPr txBox="1"/>
          <p:nvPr/>
        </p:nvSpPr>
        <p:spPr bwMode="gray">
          <a:xfrm>
            <a:off x="5106988" y="5753101"/>
            <a:ext cx="836612" cy="246221"/>
          </a:xfrm>
          <a:prstGeom prst="rect">
            <a:avLst/>
          </a:prstGeom>
          <a:noFill/>
        </p:spPr>
        <p:txBody>
          <a:bodyPr>
            <a:spAutoFit/>
          </a:bodyPr>
          <a:lstStyle/>
          <a:p>
            <a:pPr algn="ctr" fontAlgn="auto">
              <a:spcBef>
                <a:spcPts val="0"/>
              </a:spcBef>
              <a:spcAft>
                <a:spcPts val="0"/>
              </a:spcAft>
              <a:defRPr/>
            </a:pPr>
            <a:r>
              <a:rPr lang="en-US" sz="1000" b="1" dirty="0">
                <a:latin typeface="Arial" pitchFamily="34" charset="0"/>
              </a:rPr>
              <a:t>Crash</a:t>
            </a:r>
            <a:endParaRPr lang="en-US" sz="1050" b="1" dirty="0">
              <a:latin typeface="Arial" pitchFamily="34" charset="0"/>
            </a:endParaRPr>
          </a:p>
        </p:txBody>
      </p:sp>
      <p:sp>
        <p:nvSpPr>
          <p:cNvPr id="49" name="TextBox 48"/>
          <p:cNvSpPr txBox="1"/>
          <p:nvPr/>
        </p:nvSpPr>
        <p:spPr bwMode="gray">
          <a:xfrm>
            <a:off x="6607176" y="5774267"/>
            <a:ext cx="1704975" cy="246221"/>
          </a:xfrm>
          <a:prstGeom prst="rect">
            <a:avLst/>
          </a:prstGeom>
          <a:noFill/>
        </p:spPr>
        <p:txBody>
          <a:bodyPr>
            <a:spAutoFit/>
          </a:bodyPr>
          <a:lstStyle/>
          <a:p>
            <a:pPr algn="r" fontAlgn="auto">
              <a:spcBef>
                <a:spcPts val="0"/>
              </a:spcBef>
              <a:spcAft>
                <a:spcPts val="0"/>
              </a:spcAft>
              <a:defRPr/>
            </a:pPr>
            <a:r>
              <a:rPr lang="en-US" sz="1000" b="1" dirty="0">
                <a:latin typeface="Arial" pitchFamily="34" charset="0"/>
              </a:rPr>
              <a:t>Recovery and Transition</a:t>
            </a:r>
            <a:endParaRPr lang="en-US" sz="1050" b="1" dirty="0">
              <a:latin typeface="Arial" pitchFamily="34" charset="0"/>
            </a:endParaRPr>
          </a:p>
        </p:txBody>
      </p:sp>
      <p:sp>
        <p:nvSpPr>
          <p:cNvPr id="99" name="Rectangle 98"/>
          <p:cNvSpPr/>
          <p:nvPr/>
        </p:nvSpPr>
        <p:spPr>
          <a:xfrm rot="10800000">
            <a:off x="3244851" y="2468034"/>
            <a:ext cx="4970463" cy="3240617"/>
          </a:xfrm>
          <a:prstGeom prst="rect">
            <a:avLst/>
          </a:prstGeom>
          <a:gradFill flip="none" rotWithShape="1">
            <a:gsLst>
              <a:gs pos="0">
                <a:srgbClr val="D6EBFA"/>
              </a:gs>
              <a:gs pos="100000">
                <a:srgbClr val="9EBDEA"/>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85000"/>
              </a:lnSpc>
              <a:spcBef>
                <a:spcPts val="0"/>
              </a:spcBef>
              <a:spcAft>
                <a:spcPts val="0"/>
              </a:spcAft>
              <a:defRPr/>
            </a:pPr>
            <a:endParaRPr lang="en-US" sz="2000" dirty="0">
              <a:solidFill>
                <a:prstClr val="white"/>
              </a:solidFill>
              <a:latin typeface="+mj-lt"/>
            </a:endParaRPr>
          </a:p>
        </p:txBody>
      </p:sp>
      <p:sp>
        <p:nvSpPr>
          <p:cNvPr id="93" name="Rectangle 92"/>
          <p:cNvSpPr/>
          <p:nvPr/>
        </p:nvSpPr>
        <p:spPr>
          <a:xfrm rot="10800000">
            <a:off x="3248025" y="2459568"/>
            <a:ext cx="4972050" cy="3240617"/>
          </a:xfrm>
          <a:prstGeom prst="rect">
            <a:avLst/>
          </a:prstGeom>
          <a:gradFill flip="none" rotWithShape="0">
            <a:gsLst>
              <a:gs pos="64000">
                <a:srgbClr val="46B6DE"/>
              </a:gs>
              <a:gs pos="79000">
                <a:srgbClr val="1199FF"/>
              </a:gs>
              <a:gs pos="38000">
                <a:srgbClr val="7030A0"/>
              </a:gs>
              <a:gs pos="26000">
                <a:srgbClr val="FF0000"/>
              </a:gs>
              <a:gs pos="0">
                <a:srgbClr val="FFFF00"/>
              </a:gs>
              <a:gs pos="100000">
                <a:srgbClr val="9EBDEA"/>
              </a:gs>
            </a:gsLst>
            <a:lin ang="0" scaled="0"/>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85000"/>
              </a:lnSpc>
              <a:spcBef>
                <a:spcPts val="0"/>
              </a:spcBef>
              <a:spcAft>
                <a:spcPts val="0"/>
              </a:spcAft>
              <a:defRPr/>
            </a:pPr>
            <a:endParaRPr lang="en-US" sz="2000" dirty="0">
              <a:solidFill>
                <a:prstClr val="white"/>
              </a:solidFill>
              <a:latin typeface="+mj-lt"/>
            </a:endParaRPr>
          </a:p>
        </p:txBody>
      </p:sp>
      <p:pic>
        <p:nvPicPr>
          <p:cNvPr id="74" name="Picture 73" descr="Nicholai Kondratieff portrait.png"/>
          <p:cNvPicPr>
            <a:picLocks/>
          </p:cNvPicPr>
          <p:nvPr/>
        </p:nvPicPr>
        <p:blipFill>
          <a:blip r:embed="rId3" cstate="print"/>
          <a:stretch>
            <a:fillRect/>
          </a:stretch>
        </p:blipFill>
        <p:spPr>
          <a:xfrm>
            <a:off x="371394" y="1028700"/>
            <a:ext cx="2159112" cy="2850789"/>
          </a:xfrm>
          <a:prstGeom prst="rect">
            <a:avLst/>
          </a:prstGeom>
          <a:effectLst>
            <a:softEdge rad="63500"/>
          </a:effectLst>
        </p:spPr>
      </p:pic>
      <p:sp>
        <p:nvSpPr>
          <p:cNvPr id="75" name="TextBox 74"/>
          <p:cNvSpPr txBox="1"/>
          <p:nvPr/>
        </p:nvSpPr>
        <p:spPr bwMode="gray">
          <a:xfrm>
            <a:off x="190500" y="3886201"/>
            <a:ext cx="2362200" cy="892552"/>
          </a:xfrm>
          <a:prstGeom prst="rect">
            <a:avLst/>
          </a:prstGeom>
          <a:noFill/>
        </p:spPr>
        <p:txBody>
          <a:bodyPr>
            <a:spAutoFit/>
          </a:bodyPr>
          <a:lstStyle/>
          <a:p>
            <a:pPr algn="ctr" fontAlgn="auto">
              <a:spcBef>
                <a:spcPts val="0"/>
              </a:spcBef>
              <a:spcAft>
                <a:spcPts val="0"/>
              </a:spcAft>
              <a:defRPr/>
            </a:pPr>
            <a:r>
              <a:rPr lang="en-US" dirty="0">
                <a:solidFill>
                  <a:schemeClr val="bg1">
                    <a:lumMod val="95000"/>
                  </a:schemeClr>
                </a:solidFill>
                <a:latin typeface="+mn-lt"/>
                <a:cs typeface="+mn-cs"/>
              </a:rPr>
              <a:t>Professor Nickolai Kondratieff</a:t>
            </a:r>
          </a:p>
          <a:p>
            <a:pPr algn="ctr" fontAlgn="auto">
              <a:spcBef>
                <a:spcPts val="0"/>
              </a:spcBef>
              <a:spcAft>
                <a:spcPts val="0"/>
              </a:spcAft>
              <a:defRPr/>
            </a:pPr>
            <a:r>
              <a:rPr lang="en-US" sz="1600" dirty="0">
                <a:solidFill>
                  <a:schemeClr val="bg1">
                    <a:lumMod val="95000"/>
                  </a:schemeClr>
                </a:solidFill>
                <a:latin typeface="Futura Bk" pitchFamily="34" charset="0"/>
                <a:cs typeface="+mn-cs"/>
              </a:rPr>
              <a:t>(1892-1938)</a:t>
            </a:r>
          </a:p>
        </p:txBody>
      </p:sp>
      <p:grpSp>
        <p:nvGrpSpPr>
          <p:cNvPr id="59" name="Group 58"/>
          <p:cNvGrpSpPr>
            <a:grpSpLocks/>
          </p:cNvGrpSpPr>
          <p:nvPr/>
        </p:nvGrpSpPr>
        <p:grpSpPr bwMode="auto">
          <a:xfrm>
            <a:off x="3214688" y="2406651"/>
            <a:ext cx="5110162" cy="3296840"/>
            <a:chOff x="3233058" y="2414512"/>
            <a:chExt cx="5109654" cy="3297365"/>
          </a:xfrm>
        </p:grpSpPr>
        <p:sp>
          <p:nvSpPr>
            <p:cNvPr id="6175" name="TextBox 64"/>
            <p:cNvSpPr txBox="1">
              <a:spLocks noChangeArrowheads="1"/>
            </p:cNvSpPr>
            <p:nvPr/>
          </p:nvSpPr>
          <p:spPr bwMode="gray">
            <a:xfrm>
              <a:off x="3429000" y="4237892"/>
              <a:ext cx="1013382" cy="307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400" b="1" dirty="0"/>
                <a:t>Excitement</a:t>
              </a:r>
            </a:p>
          </p:txBody>
        </p:sp>
        <p:pic>
          <p:nvPicPr>
            <p:cNvPr id="6176" name="Picture 70" descr="Emotion Curve.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233058" y="2465614"/>
              <a:ext cx="5109654" cy="3238500"/>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177" name="TextBox 71"/>
            <p:cNvSpPr txBox="1">
              <a:spLocks noChangeArrowheads="1"/>
            </p:cNvSpPr>
            <p:nvPr/>
          </p:nvSpPr>
          <p:spPr bwMode="gray">
            <a:xfrm>
              <a:off x="3697395" y="3630584"/>
              <a:ext cx="918045" cy="307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400" b="1" dirty="0"/>
                <a:t>Optimism</a:t>
              </a:r>
            </a:p>
          </p:txBody>
        </p:sp>
        <p:sp>
          <p:nvSpPr>
            <p:cNvPr id="6178" name="TextBox 72"/>
            <p:cNvSpPr txBox="1">
              <a:spLocks noChangeArrowheads="1"/>
            </p:cNvSpPr>
            <p:nvPr/>
          </p:nvSpPr>
          <p:spPr bwMode="gray">
            <a:xfrm>
              <a:off x="4071970" y="2994609"/>
              <a:ext cx="567728" cy="307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400" b="1" dirty="0"/>
                <a:t>Thrill</a:t>
              </a:r>
            </a:p>
          </p:txBody>
        </p:sp>
        <p:sp>
          <p:nvSpPr>
            <p:cNvPr id="6179" name="TextBox 77"/>
            <p:cNvSpPr txBox="1">
              <a:spLocks noChangeArrowheads="1"/>
            </p:cNvSpPr>
            <p:nvPr/>
          </p:nvSpPr>
          <p:spPr bwMode="gray">
            <a:xfrm>
              <a:off x="5200887" y="2799204"/>
              <a:ext cx="750772" cy="307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400" b="1" dirty="0"/>
                <a:t>Anxiety</a:t>
              </a:r>
            </a:p>
          </p:txBody>
        </p:sp>
        <p:sp>
          <p:nvSpPr>
            <p:cNvPr id="6180" name="TextBox 85"/>
            <p:cNvSpPr txBox="1">
              <a:spLocks noChangeArrowheads="1"/>
            </p:cNvSpPr>
            <p:nvPr/>
          </p:nvSpPr>
          <p:spPr bwMode="gray">
            <a:xfrm>
              <a:off x="5454492" y="3293712"/>
              <a:ext cx="662295" cy="307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400" b="1" dirty="0"/>
                <a:t>Denial</a:t>
              </a:r>
            </a:p>
          </p:txBody>
        </p:sp>
        <p:sp>
          <p:nvSpPr>
            <p:cNvPr id="6181" name="TextBox 86"/>
            <p:cNvSpPr txBox="1">
              <a:spLocks noChangeArrowheads="1"/>
            </p:cNvSpPr>
            <p:nvPr/>
          </p:nvSpPr>
          <p:spPr bwMode="gray">
            <a:xfrm>
              <a:off x="5625053" y="3693043"/>
              <a:ext cx="505794" cy="307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400" b="1" dirty="0"/>
                <a:t>Fear</a:t>
              </a:r>
            </a:p>
          </p:txBody>
        </p:sp>
        <p:sp>
          <p:nvSpPr>
            <p:cNvPr id="6182" name="TextBox 90"/>
            <p:cNvSpPr txBox="1">
              <a:spLocks noChangeArrowheads="1"/>
            </p:cNvSpPr>
            <p:nvPr/>
          </p:nvSpPr>
          <p:spPr bwMode="gray">
            <a:xfrm>
              <a:off x="5775592" y="4097486"/>
              <a:ext cx="1092626" cy="307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400" b="1" dirty="0"/>
                <a:t>Desperation</a:t>
              </a:r>
            </a:p>
          </p:txBody>
        </p:sp>
        <p:sp>
          <p:nvSpPr>
            <p:cNvPr id="6183" name="TextBox 91"/>
            <p:cNvSpPr txBox="1">
              <a:spLocks noChangeArrowheads="1"/>
            </p:cNvSpPr>
            <p:nvPr/>
          </p:nvSpPr>
          <p:spPr bwMode="gray">
            <a:xfrm>
              <a:off x="5971057" y="4598695"/>
              <a:ext cx="581833" cy="307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400" b="1" dirty="0"/>
                <a:t>Panic</a:t>
              </a:r>
            </a:p>
          </p:txBody>
        </p:sp>
        <p:sp>
          <p:nvSpPr>
            <p:cNvPr id="6184" name="TextBox 93"/>
            <p:cNvSpPr txBox="1">
              <a:spLocks noChangeArrowheads="1"/>
            </p:cNvSpPr>
            <p:nvPr/>
          </p:nvSpPr>
          <p:spPr bwMode="gray">
            <a:xfrm>
              <a:off x="6496325" y="5404051"/>
              <a:ext cx="1191234" cy="307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400" b="1" dirty="0"/>
                <a:t>Despondency</a:t>
              </a:r>
            </a:p>
          </p:txBody>
        </p:sp>
        <p:sp>
          <p:nvSpPr>
            <p:cNvPr id="6185" name="TextBox 94"/>
            <p:cNvSpPr txBox="1">
              <a:spLocks noChangeArrowheads="1"/>
            </p:cNvSpPr>
            <p:nvPr/>
          </p:nvSpPr>
          <p:spPr bwMode="gray">
            <a:xfrm>
              <a:off x="6858000" y="5067300"/>
              <a:ext cx="580550" cy="307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400" b="1" dirty="0"/>
                <a:t>Hope</a:t>
              </a:r>
            </a:p>
          </p:txBody>
        </p:sp>
        <p:sp>
          <p:nvSpPr>
            <p:cNvPr id="6186" name="TextBox 95"/>
            <p:cNvSpPr txBox="1">
              <a:spLocks noChangeArrowheads="1"/>
            </p:cNvSpPr>
            <p:nvPr/>
          </p:nvSpPr>
          <p:spPr bwMode="gray">
            <a:xfrm>
              <a:off x="7135095" y="4583724"/>
              <a:ext cx="607029" cy="307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400" b="1" dirty="0"/>
                <a:t>Relief</a:t>
              </a:r>
            </a:p>
          </p:txBody>
        </p:sp>
        <p:sp>
          <p:nvSpPr>
            <p:cNvPr id="6187" name="TextBox 96"/>
            <p:cNvSpPr txBox="1">
              <a:spLocks noChangeArrowheads="1"/>
            </p:cNvSpPr>
            <p:nvPr/>
          </p:nvSpPr>
          <p:spPr bwMode="gray">
            <a:xfrm>
              <a:off x="7385814" y="4047392"/>
              <a:ext cx="918045" cy="307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400" b="1" dirty="0"/>
                <a:t>Optimism</a:t>
              </a:r>
            </a:p>
          </p:txBody>
        </p:sp>
        <p:sp>
          <p:nvSpPr>
            <p:cNvPr id="6188" name="TextBox 75"/>
            <p:cNvSpPr txBox="1">
              <a:spLocks noChangeArrowheads="1"/>
            </p:cNvSpPr>
            <p:nvPr/>
          </p:nvSpPr>
          <p:spPr bwMode="gray">
            <a:xfrm>
              <a:off x="4926116" y="2414512"/>
              <a:ext cx="854636" cy="307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400" b="1" dirty="0"/>
                <a:t>Euphoria</a:t>
              </a:r>
            </a:p>
          </p:txBody>
        </p:sp>
      </p:grpSp>
      <p:sp>
        <p:nvSpPr>
          <p:cNvPr id="68" name="TextBox 67"/>
          <p:cNvSpPr txBox="1"/>
          <p:nvPr/>
        </p:nvSpPr>
        <p:spPr bwMode="gray">
          <a:xfrm>
            <a:off x="8159751" y="5414433"/>
            <a:ext cx="671513" cy="253916"/>
          </a:xfrm>
          <a:prstGeom prst="rect">
            <a:avLst/>
          </a:prstGeom>
          <a:noFill/>
        </p:spPr>
        <p:txBody>
          <a:bodyPr>
            <a:spAutoFit/>
          </a:bodyPr>
          <a:lstStyle/>
          <a:p>
            <a:pPr fontAlgn="auto">
              <a:spcBef>
                <a:spcPts val="0"/>
              </a:spcBef>
              <a:spcAft>
                <a:spcPts val="0"/>
              </a:spcAft>
              <a:defRPr/>
            </a:pPr>
            <a:r>
              <a:rPr lang="en-US" sz="1050" b="1" i="1" dirty="0">
                <a:latin typeface="Arial" pitchFamily="34" charset="0"/>
              </a:rPr>
              <a:t>Time</a:t>
            </a:r>
            <a:endParaRPr lang="en-US" sz="1100" b="1" i="1" dirty="0">
              <a:latin typeface="Arial" pitchFamily="34" charset="0"/>
            </a:endParaRPr>
          </a:p>
        </p:txBody>
      </p:sp>
      <p:pic>
        <p:nvPicPr>
          <p:cNvPr id="132" name="Picture 131" descr="K-Wave.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29002" y="1431940"/>
            <a:ext cx="4330615" cy="482525"/>
          </a:xfrm>
          <a:prstGeom prst="rect">
            <a:avLst/>
          </a:prstGeom>
          <a:effectLst>
            <a:softEdge rad="12700"/>
          </a:effectLst>
        </p:spPr>
      </p:pic>
      <p:cxnSp>
        <p:nvCxnSpPr>
          <p:cNvPr id="60" name="Straight Connector 59"/>
          <p:cNvCxnSpPr/>
          <p:nvPr/>
        </p:nvCxnSpPr>
        <p:spPr>
          <a:xfrm rot="5400000">
            <a:off x="2572544" y="4133057"/>
            <a:ext cx="3162300" cy="1588"/>
          </a:xfrm>
          <a:prstGeom prst="line">
            <a:avLst/>
          </a:prstGeom>
          <a:ln w="6350">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5400000">
            <a:off x="3220244" y="4133057"/>
            <a:ext cx="3162300" cy="1588"/>
          </a:xfrm>
          <a:prstGeom prst="line">
            <a:avLst/>
          </a:prstGeom>
          <a:ln w="6350">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934744" y="4133057"/>
            <a:ext cx="3162300" cy="1588"/>
          </a:xfrm>
          <a:prstGeom prst="line">
            <a:avLst/>
          </a:prstGeom>
          <a:ln w="6350">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6190457" y="4130941"/>
            <a:ext cx="3162300" cy="1587"/>
          </a:xfrm>
          <a:prstGeom prst="line">
            <a:avLst/>
          </a:prstGeom>
          <a:ln w="6350">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5400000">
            <a:off x="3639344" y="4133057"/>
            <a:ext cx="3162300" cy="1588"/>
          </a:xfrm>
          <a:prstGeom prst="line">
            <a:avLst/>
          </a:prstGeom>
          <a:ln w="6350">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sp>
        <p:nvSpPr>
          <p:cNvPr id="52" name="Footer Placeholder 4"/>
          <p:cNvSpPr txBox="1">
            <a:spLocks/>
          </p:cNvSpPr>
          <p:nvPr/>
        </p:nvSpPr>
        <p:spPr>
          <a:xfrm>
            <a:off x="3124200" y="6356351"/>
            <a:ext cx="2895600" cy="366183"/>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defRPr/>
            </a:pPr>
            <a:r>
              <a:rPr lang="en-US" smtClean="0"/>
              <a:t>Copyright </a:t>
            </a:r>
            <a:r>
              <a:rPr lang="en-US" i="1" smtClean="0"/>
              <a:t>JLWFutures</a:t>
            </a:r>
            <a:r>
              <a:rPr lang="en-US" smtClean="0"/>
              <a:t> 2014</a:t>
            </a:r>
            <a:endParaRPr lang="en-US"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84"/>
                                        </p:tgtEl>
                                        <p:attrNameLst>
                                          <p:attrName>style.visibility</p:attrName>
                                        </p:attrNameLst>
                                      </p:cBhvr>
                                      <p:to>
                                        <p:strVal val="visible"/>
                                      </p:to>
                                    </p:set>
                                    <p:animEffect transition="in" filter="fade">
                                      <p:cBhvr>
                                        <p:cTn id="11" dur="500"/>
                                        <p:tgtEl>
                                          <p:spTgt spid="84"/>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83"/>
                                        </p:tgtEl>
                                        <p:attrNameLst>
                                          <p:attrName>style.visibility</p:attrName>
                                        </p:attrNameLst>
                                      </p:cBhvr>
                                      <p:to>
                                        <p:strVal val="visible"/>
                                      </p:to>
                                    </p:set>
                                    <p:animEffect transition="in" filter="fade">
                                      <p:cBhvr>
                                        <p:cTn id="15" dur="500"/>
                                        <p:tgtEl>
                                          <p:spTgt spid="83"/>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500"/>
                                        <p:tgtEl>
                                          <p:spTgt spid="8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2000"/>
                                        <p:tgtEl>
                                          <p:spTgt spid="59"/>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99"/>
                                        </p:tgtEl>
                                        <p:attrNameLst>
                                          <p:attrName>style.visibility</p:attrName>
                                        </p:attrNameLst>
                                      </p:cBhvr>
                                      <p:to>
                                        <p:strVal val="visible"/>
                                      </p:to>
                                    </p:set>
                                    <p:animEffect transition="in" filter="dissolve">
                                      <p:cBhvr>
                                        <p:cTn id="27" dur="500"/>
                                        <p:tgtEl>
                                          <p:spTgt spid="99"/>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dissolve">
                                      <p:cBhvr>
                                        <p:cTn id="30" dur="500"/>
                                        <p:tgtEl>
                                          <p:spTgt spid="48"/>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dissolve">
                                      <p:cBhvr>
                                        <p:cTn id="33" dur="500"/>
                                        <p:tgtEl>
                                          <p:spTgt spid="49"/>
                                        </p:tgtEl>
                                      </p:cBhvr>
                                    </p:animEffect>
                                  </p:childTnLst>
                                </p:cTn>
                              </p:par>
                            </p:childTnLst>
                          </p:cTn>
                        </p:par>
                        <p:par>
                          <p:cTn id="34" fill="hold" nodeType="afterGroup">
                            <p:stCondLst>
                              <p:cond delay="2000"/>
                            </p:stCondLst>
                            <p:childTnLst>
                              <p:par>
                                <p:cTn id="35" presetID="1" presetClass="exit" presetSubtype="0" fill="hold" nodeType="afterEffect">
                                  <p:stCondLst>
                                    <p:cond delay="0"/>
                                  </p:stCondLst>
                                  <p:childTnLst>
                                    <p:set>
                                      <p:cBhvr>
                                        <p:cTn id="36" dur="1" fill="hold">
                                          <p:stCondLst>
                                            <p:cond delay="0"/>
                                          </p:stCondLst>
                                        </p:cTn>
                                        <p:tgtEl>
                                          <p:spTgt spid="85"/>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84"/>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83"/>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82"/>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88"/>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93"/>
                                        </p:tgtEl>
                                        <p:attrNameLst>
                                          <p:attrName>style.visibility</p:attrName>
                                        </p:attrNameLst>
                                      </p:cBhvr>
                                      <p:to>
                                        <p:strVal val="visible"/>
                                      </p:to>
                                    </p:set>
                                    <p:animEffect transition="in" filter="dissolve">
                                      <p:cBhvr>
                                        <p:cTn id="49" dur="500"/>
                                        <p:tgtEl>
                                          <p:spTgt spid="93"/>
                                        </p:tgtEl>
                                      </p:cBhvr>
                                    </p:animEffect>
                                  </p:childTnLst>
                                </p:cTn>
                              </p:par>
                            </p:childTnLst>
                          </p:cTn>
                        </p:par>
                        <p:par>
                          <p:cTn id="50" fill="hold" nodeType="afterGroup">
                            <p:stCondLst>
                              <p:cond delay="500"/>
                            </p:stCondLst>
                            <p:childTnLst>
                              <p:par>
                                <p:cTn id="51" presetID="12" presetClass="entr" presetSubtype="4" fill="hold" nodeType="afterEffect">
                                  <p:stCondLst>
                                    <p:cond delay="0"/>
                                  </p:stCondLst>
                                  <p:childTnLst>
                                    <p:set>
                                      <p:cBhvr>
                                        <p:cTn id="52" dur="1" fill="hold">
                                          <p:stCondLst>
                                            <p:cond delay="0"/>
                                          </p:stCondLst>
                                        </p:cTn>
                                        <p:tgtEl>
                                          <p:spTgt spid="132"/>
                                        </p:tgtEl>
                                        <p:attrNameLst>
                                          <p:attrName>style.visibility</p:attrName>
                                        </p:attrNameLst>
                                      </p:cBhvr>
                                      <p:to>
                                        <p:strVal val="visible"/>
                                      </p:to>
                                    </p:set>
                                    <p:anim calcmode="lin" valueType="num">
                                      <p:cBhvr additive="base">
                                        <p:cTn id="53" dur="500"/>
                                        <p:tgtEl>
                                          <p:spTgt spid="132"/>
                                        </p:tgtEl>
                                        <p:attrNameLst>
                                          <p:attrName>ppt_y</p:attrName>
                                        </p:attrNameLst>
                                      </p:cBhvr>
                                      <p:tavLst>
                                        <p:tav tm="0">
                                          <p:val>
                                            <p:strVal val="#ppt_y+#ppt_h*1.125000"/>
                                          </p:val>
                                        </p:tav>
                                        <p:tav tm="100000">
                                          <p:val>
                                            <p:strVal val="#ppt_y"/>
                                          </p:val>
                                        </p:tav>
                                      </p:tavLst>
                                    </p:anim>
                                    <p:animEffect transition="in" filter="wipe(up)">
                                      <p:cBhvr>
                                        <p:cTn id="54"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99" grpId="0" animBg="1"/>
      <p:bldP spid="9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preferRelativeResize="0">
            <a:picLocks/>
          </p:cNvPicPr>
          <p:nvPr/>
        </p:nvPicPr>
        <p:blipFill>
          <a:blip r:embed="rId2">
            <a:extLst>
              <a:ext uri="{28A0092B-C50C-407E-A947-70E740481C1C}">
                <a14:useLocalDpi xmlns:a14="http://schemas.microsoft.com/office/drawing/2010/main"/>
              </a:ext>
            </a:extLst>
          </a:blip>
          <a:stretch>
            <a:fillRect/>
          </a:stretch>
        </p:blipFill>
        <p:spPr>
          <a:xfrm>
            <a:off x="1" y="438913"/>
            <a:ext cx="9143999" cy="2743199"/>
          </a:xfrm>
          <a:prstGeom prst="rect">
            <a:avLst/>
          </a:prstGeom>
        </p:spPr>
      </p:pic>
      <p:pic>
        <p:nvPicPr>
          <p:cNvPr id="101" name="Picture 10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42383" y="3244126"/>
            <a:ext cx="1901617" cy="1576449"/>
          </a:xfrm>
          <a:prstGeom prst="rect">
            <a:avLst/>
          </a:prstGeom>
          <a:ln>
            <a:noFill/>
          </a:ln>
          <a:effectLst>
            <a:softEdge rad="112500"/>
          </a:effectLst>
        </p:spPr>
      </p:pic>
      <p:pic>
        <p:nvPicPr>
          <p:cNvPr id="19" name="Picture 18"/>
          <p:cNvPicPr>
            <a:picLocks/>
          </p:cNvPicPr>
          <p:nvPr/>
        </p:nvPicPr>
        <p:blipFill>
          <a:blip r:embed="rId4" cstate="screen">
            <a:extLst>
              <a:ext uri="{28A0092B-C50C-407E-A947-70E740481C1C}">
                <a14:useLocalDpi xmlns:a14="http://schemas.microsoft.com/office/drawing/2010/main"/>
              </a:ext>
            </a:extLst>
          </a:blip>
          <a:stretch>
            <a:fillRect/>
          </a:stretch>
        </p:blipFill>
        <p:spPr>
          <a:xfrm flipH="1">
            <a:off x="1462359" y="1917317"/>
            <a:ext cx="692252" cy="864565"/>
          </a:xfrm>
          <a:prstGeom prst="rect">
            <a:avLst/>
          </a:prstGeom>
        </p:spPr>
      </p:pic>
      <p:sp>
        <p:nvSpPr>
          <p:cNvPr id="6" name="Title 5"/>
          <p:cNvSpPr>
            <a:spLocks noGrp="1"/>
          </p:cNvSpPr>
          <p:nvPr>
            <p:ph type="title"/>
          </p:nvPr>
        </p:nvSpPr>
        <p:spPr/>
        <p:txBody>
          <a:bodyPr rtlCol="0">
            <a:normAutofit/>
          </a:bodyPr>
          <a:lstStyle/>
          <a:p>
            <a:pPr fontAlgn="auto">
              <a:spcAft>
                <a:spcPts val="0"/>
              </a:spcAft>
              <a:defRPr/>
            </a:pPr>
            <a:r>
              <a:rPr lang="en-US" dirty="0" smtClean="0">
                <a:solidFill>
                  <a:prstClr val="white"/>
                </a:solidFill>
              </a:rPr>
              <a:t>Information </a:t>
            </a:r>
            <a:r>
              <a:rPr lang="en-US" cap="small" dirty="0" smtClean="0">
                <a:solidFill>
                  <a:prstClr val="white"/>
                </a:solidFill>
              </a:rPr>
              <a:t>Technology 2</a:t>
            </a:r>
            <a:endParaRPr lang="en-US" sz="2800" dirty="0"/>
          </a:p>
        </p:txBody>
      </p:sp>
      <p:pic>
        <p:nvPicPr>
          <p:cNvPr id="2" name="Picture 1"/>
          <p:cNvPicPr>
            <a:picLocks/>
          </p:cNvPicPr>
          <p:nvPr/>
        </p:nvPicPr>
        <p:blipFill>
          <a:blip r:embed="rId5" cstate="screen">
            <a:extLst>
              <a:ext uri="{28A0092B-C50C-407E-A947-70E740481C1C}">
                <a14:useLocalDpi xmlns:a14="http://schemas.microsoft.com/office/drawing/2010/main"/>
              </a:ext>
            </a:extLst>
          </a:blip>
          <a:stretch>
            <a:fillRect/>
          </a:stretch>
        </p:blipFill>
        <p:spPr>
          <a:xfrm>
            <a:off x="486683" y="1271016"/>
            <a:ext cx="1981198" cy="978408"/>
          </a:xfrm>
          <a:prstGeom prst="rect">
            <a:avLst/>
          </a:prstGeom>
        </p:spPr>
      </p:pic>
      <p:sp>
        <p:nvSpPr>
          <p:cNvPr id="22" name="TextBox 21"/>
          <p:cNvSpPr txBox="1"/>
          <p:nvPr/>
        </p:nvSpPr>
        <p:spPr>
          <a:xfrm>
            <a:off x="732876" y="2781882"/>
            <a:ext cx="1421735" cy="1323439"/>
          </a:xfrm>
          <a:prstGeom prst="rect">
            <a:avLst/>
          </a:prstGeom>
          <a:noFill/>
        </p:spPr>
        <p:txBody>
          <a:bodyPr wrap="none" rtlCol="0">
            <a:spAutoFit/>
          </a:bodyPr>
          <a:lstStyle/>
          <a:p>
            <a:pPr algn="r"/>
            <a:r>
              <a:rPr lang="en-US" sz="1600" dirty="0" smtClean="0">
                <a:solidFill>
                  <a:schemeClr val="bg1"/>
                </a:solidFill>
              </a:rPr>
              <a:t>Privacy!</a:t>
            </a:r>
          </a:p>
          <a:p>
            <a:pPr algn="r"/>
            <a:r>
              <a:rPr lang="en-US" sz="1600" dirty="0" smtClean="0">
                <a:solidFill>
                  <a:schemeClr val="bg1"/>
                </a:solidFill>
              </a:rPr>
              <a:t>TMI</a:t>
            </a:r>
          </a:p>
          <a:p>
            <a:pPr algn="r"/>
            <a:r>
              <a:rPr lang="en-US" sz="1600" dirty="0" smtClean="0">
                <a:solidFill>
                  <a:schemeClr val="bg1"/>
                </a:solidFill>
              </a:rPr>
              <a:t>Dependence</a:t>
            </a:r>
          </a:p>
          <a:p>
            <a:pPr algn="r"/>
            <a:r>
              <a:rPr lang="en-US" sz="1600" dirty="0" smtClean="0">
                <a:solidFill>
                  <a:schemeClr val="bg1"/>
                </a:solidFill>
              </a:rPr>
              <a:t>Loss of Control</a:t>
            </a:r>
          </a:p>
          <a:p>
            <a:pPr algn="r"/>
            <a:r>
              <a:rPr lang="en-US" sz="1600" dirty="0" smtClean="0">
                <a:solidFill>
                  <a:schemeClr val="bg1"/>
                </a:solidFill>
              </a:rPr>
              <a:t>Cyber-Warfare</a:t>
            </a:r>
          </a:p>
        </p:txBody>
      </p:sp>
      <p:sp>
        <p:nvSpPr>
          <p:cNvPr id="3" name="AutoShape 2" descr="data:image/jpeg;base64,/9j/4AAQSkZJRgABAQAAAQABAAD/2wCEAAkGBhQSEBUUExQUFBUVFxcXFxgYFBcWFxUUFhgXFRQUFBYZHCYeFxwjGhcUHy8gJCcpLCwsFR4xNTAqNSYrLCkBCQoKDgwOGg8PGikfHyQsLCwsLCwvLCwpKSwsLCwsLCwsLCwsLCwsLCwpLCwsKSwsLCksLCwsLCwsLCksLCkpLP/AABEIALoBDwMBIgACEQEDEQH/xAAcAAACAwEBAQEAAAAAAAAAAAAFBgMEBwIBAAj/xABLEAABAgMEBQkDCQUHAwUAAAABAhEAAyEEBRIxBkFRYXEHEyIygZGhscEjctEVM0JSYoKSsvAUg8Lh8RYkNFOio9IlQ9MXRHOT4//EABkBAAIDAQAAAAAAAAAAAAAAAAADAQIEBf/EACwRAAICAQMDAgUEAwAAAAAAAAABAhEDEiExBBNBIlEUMmGR0YGxwfAzQnH/2gAMAwEAAhEDEQA/ANxivOtqU5xOrKFe8ZvTMABk3umOflgQuc5HvOQAMXywI++WBC5zsfc7AAx/LAj43wIXDNjznIAGH5ZEeG+hC/zkeGZAAe+W4++W4Ac5H3OQAc33p0ZMzC2qDln0gxISr6yQe8PGX6Zn2yeEM9yzP7tK/wDjT5CABsN+tAm1aYTEKCkplTJZOaJjqAPg+6KvORypiXYOIAGVN+iI7ZpIlCcR2gQvmbA2/wCb7H7yYAC9r5SJaFYdwMTWHlBlzFMNjxkF51mnsHhF/Rj5xXuxZqkUjK2zVbbpyiWkqVQDeBnQCrCA0/lXlpZwzhw65SXG0OuohE5QCDY8JdlTJYp7z+kSWu4pKixlyjgZCQUyzhSBQVNOB2xUuOMzldlJ6zDXWZKH8ccTeWKSlnKQ+TzEVG6sJy7llKU6kyjqxGXKJoPd7M4F6YXGFWdIkpStXOJolMtLJZWJiMg7d8BJodo5Y5SCAspSSAQ8zMHI9XKIDy3yPrS/xq9JcY1elyWuesKVLYgBNVyk0GQASwisnQu0n6KB+8R6GAg2w8uMj68v/cP8EcHl0kfWT+GZ/wARGNp0FtB/yx99/IGJBoBaPrS/9z/xwAa8eXiR9b/QuJbZy2IlYcYUMSErT0HdKqpPW8Ix9PJ3aPrI7pn/AAi0vk9tCy5UkcJa+80zgA1O3ctyJSsK0qdkqokGigFD6e/KPrXy2olzebUlWLo5BBHSAIrj3iMqvDk/mS5a5qpg6CCogSlDq6jvO3fCoqUtRfCexDeAEAH6CXy2ITPMogkhWEkYMHEKfLfD/o3pCLVKQsUxJxNT0j8iSpE0KxBC33IOvc0fpfkyBEiUDmJEt+JSCaRPj6gPq8oULyX0zDfMyMZ5fV4NPwulJJZ1AkDuMQBY5yPucgQqbPfJJGopo+9lVjqbLnOM1Cjs6SK1A2ntEABXHHC54GZA4lvOAlu0c52qVTUjYuYsl97KbwiKdoTKLYRhI6zqxOduVPGAArNv2QnrTpQ++n4xVn6X2VGc9PYFHyBimjQxI2Qrab3SJQpsEADl/bCzkOFKINQyD6tEEzTWWMkLP4R6mEixH2aPdHlE8ADOvTc6pXev4CK0zTKcckyx2E+sAY+gAt2+8FTiFLZ65BqUh3uktIlD7CfIRnysh+tcaHJThSkbAB3BoALBXHmOInj54AJccCtIJnswNqvIGL7wF0hmVQNxPlAArWhLqUd5i7osOkvgIgmy+ieBizoqOv2Qyfgz4Xdsg0+LyZKfrWmUPzQxWqxoC1FqlQJoK5BjC3pvU2NO21S/D+sFbffkgTFgzpT4i/tJIwkPQu5JfXFDQWV2dAGROr6L1OeW6PhLRQcD1g9WpQb4pf2psiUj2sknX7VL+ArrjhWnNjSHxyn2YlkeAgskIoUgk6s/pHLJwNUQWu0BMtRxc3hAIWS7ORi61N1dsDxyk2VNQuW4+xNUPEcYH6Q8pkubZloQZalnCyeaUEllB3cDU5zgbIsMzr0wpxc4pjkQMwQSCGG4xwb4TnziyNoJzbJm2xm39sJ5yRK3NLfucmJ5N82tX+Wgb5aB4MTERjlk6Sv7/giKyydRjf6v8GgqvVLAlc0A7Fbn2R5MvSUMXSnHDmAsPm1OlWM8tt82uWATNSx+qlH/ABigdKbT/nL7GHkIJLJF01X9/wCBJZIumkv1f4NQTeMlQHzlR9KaNhO/ZEU285YykzFcFqOoHUN/hGYq0jtJ/wC/N/GYiVfU85zpv41fGK+v6EXP6GsovMdECStjXrrZJ37/AIxouguatyUjwj82XBapi7VKClrIxhwVEuBXbuj9KaCdabxA7niVfkFfkdF5RnWkl5GXNIKJZBfWT3jVGhz1skndGW6VzErmApUl6k1Gts21xJYluW9lTp3NkADCVOHcM1N+cWL1URKUsFSSCwY0zAL9/hAK4LQJFoK5hDFJAYhRckMGz1GC6ryTMlKllCi6nyKQ1CKkgu7wBaFmdeazaZacasjirmKkA9x74M2GaozUVo9YDz7tSifjxKKtSOiTkw1xDbb3myjjQhJCWxEqI1n6PaMjqG+IZaKb4H94SuUCxlaXSCaag/lAibpxaHYpSPuq7NZiGbpTNUCSUE/UwKCgNru0FontzshsllWJaHSodEfROyJuaV9U9xi/Z9I5ZQnFiBwh+jr3MTF6TfUsFsQ/EkAa/pKEFoHjmlbQAIj6Gc33I/zZZ4KCvARNKEuYHCQRvQz/AIgItQq2lbQsWVGKYgbVJHiHh9eBSbBLCgoISCCCCA1Qd0H5lkDUpBQKRVePniWbY1AOOluyJ4aoErvL7JfeWgSb4CUlHkIYoX77JM0CjBI111mLarwXqCR3n4RVmAqLnMw2ON3uZ8mZVUQZa0NLV7p8o60VHRXxETXkhpK/dMQ6LfNr970iMvJPTcMC8plpUhNnUksoTFKSRmCAGI74z69FPPmk1eYv8xh75TC6rKnapfnLEIFsU8xZ2qV5mFGkYLosSFIwc3jWtCcJDOlRLlTnKjRxfdjQOcCQjEMKmTkKDnADuIPfBe75KpVnnTB1uondkh45tF3ypUlioc8tJLVeoLA7HJ1wSOrHEtDEePRE8+wrQMRFAQknUFEEgHewPdEKdcBy2mnTLllUXbNI7Mt437YOWVsy5JqSKgf0gXYpjl672LAA1fvDNBKfbGACStO1qvscOx4R0ukahFy8mvpsixxc/YlsZTMmgEY0s2TEh34d8FUaDy5xxylysIAdKksQS9CUFn/lFC6kAOTgSobsSS9GAdyeGVKiCkuUqV9JlakkOoEipRqCtw6XnHN6yc5SqMqfnjf7o4+fqsmp73f95AF4aIlAfHIVVugtqUqH4iFqbLKSQcxDjPShRfpFqqKk1P2WeFe3t0aHLM8TEQjJRTlz9hmHI58hDQqTit0kbyfAj1j9HaAKcTDtWr0jGdENEJtntKJsxmYgBlCpY6xsBjYOTxXQO8qPiYk0DffkzDIWd0Y3eFvQFjC1SXq5em2Nf0k/w0z3TH57nvzijv8AMAxKIaHK7baMWIhw2xzHtuvVZSQkYB2vqGZy1ZbIEXNaS4g3bb2CEYUnpEdw28dkVkxmJK+LF8rAmJJOZq53Z7YkvSclUlbKc4SwcVOoDtglYVBi6Xq9eH8omCku+FL6+iBCzdRm80rBDpwnU7h+EQKmLOawPPvjS7VzSukqWhRdukgEjsIihzUglhKlP7ifhAUr6CVIvRUsAOO4eJIeL0nSdSKAt96nYHh3lSZCQAZUobzLRn3RaTNkpIKUSwWyCU+giLRd45PwJ8jThQFU4uHxEGLBpIqb1bPPPuoUryEN9gvxIbEgJbWGHhDFZNIpMzKYx2KdPnDEZZxp7xE6y2GfMZrPOTvWjCPEwyru5YS6mGWuDoMV7d1e2LCCrYbvCg6ic8oR7dL9qv31fmMaHd/UHGEW0S+mr3j5mG4zL1HCKHNR9zUW+aj7modZkoD30lrPM4eoipov80r3j6QQ0kS1mX938wgfoz8x94wjJybenXpFrlEV/ebIO3vWkekKNzWQTJpKqpS6iNpfojv8oaOUBf8AfrONiEn/AHFH0gTobJCjMB1YCfdcg+JEUXJrhWpWNd3WWZMTziiA1diQB9bbUFgPqntpTLiZYViClzCSGOov0jrcQYm2vApKcIwkd7NhTwFBFS8Zak4cDjEpSirFVJJZhsFIidM6GGctewEvywk2ZYVQpImAj6fRIFdwKjnrDQmg9E8R6xoGl9jC7ClYLGXhcA0UCopqNxfvjP8A6Pb6RC2M/V/5OAjc8wHEguXFK5EVNNcFytOvFR+DZs5fCeyFmzTcKwdhhklETRidqOc6EZim/XvjVhkqpnNm3FvfZ/uELssYV03UACwLKIfX0k9VotrswZXtQpIIJYviO4UO79Ugst5mXLCUKKSSxIWpNC7uKg0o7DOPLUyEpDpUKkDD0gKa07dh2mOXklkyZqut9tvbzx/JhknbYNt6wMkga1OsuR9GlC9CanZC+okzEggCopkKnbwasFL3IL1L5kFhQM+svRoBrU5f9bhG6fNG7BGoGxXdfvPTcLSgUhS2ROEw0BTUBIYVFY0Dk/DIHB+9zGGcmiPbT1fVkHxWj4RuugnVHujyig8bb7lYpCxuMYYqWxUPtegjdb3m4ZKjuMYZNXiUr3vRMAFiwJALgMd3wiUrALn+piFBZh+t8dMT5wtuzdjioI9mWpiC+ZH84jm2nFQDt2fGPDZganURnrO2ObSrUmlPLZs1mFs1xRHNtWHo4iS9WoHOYB1hqxVFrV0sIAY7a01be6PJst21KBOevZwyiqZoSqrOCxTt6wU0LlJm3Fjit2E7JP50FCjQOQohsDtmDUp2nVnHRQsVwqJBKSMLOdhemr4QFE0Varlsi2HIPXa+UHrCozkLcdJAGFs1hJZiDQEAu+wB4pY7THxwRyJsw9nrUCGG7iBnAWzLcvUYdqjRjQb9cGJadeXoYfjlZzOrxdt2Ek2lYLpUpDZMSB/OG0ziqShSmxEAni0KNiWARidQGrKmyGyZbUTEAoPZrFNYhyOblW1luwjoDj6wlzEVPE+cOlkLIHb6wqGXD8ZgzeCrzcfc3Fnmo+5qGGehb0vDWVXvIHjA7Rz5gcTBTTpLWXjMT/EfSBej/wAwnt84TPk14flFDTtX/UJf2ZL93Oq9IVLpvVVnmY0saFKgclJOYPgdxAhk03mf9QV9mQfGWs+sKCZZOQJ4B4oOTo1aarGlK26KgCksaOHA3F47mYgCWJL5H7TO/YCe2Ei6r7tsoBKELWhmwmUVBtVQAfGGGxX5alPisU2oZ0hTPqovLsMXtUPxTUMl3sR6WW4yrJhce1CU7agkrbYKjvjP9UNl6aP2+1KSTIUEpGFIKkhhvdVSYhRyfWwgAy0pZ+tMTrbYTsigdRk7k20LEErttbUL5baMd27yJgx/6eTh151mRxm/yj1OhiEF1W6yJ4LCvURKdOzNJalTPLMlONOJRCXD01a8jrPnF69bTJYBHRDsNTk559kdSrJZENjt0tTBmTKKh6vHNum3ctgq0TFM/UlFIG4Aob+kWai5a7e3jwY1glq34FK3TnUWDaq5sNvb6RUi3eolc8rmStUtxhK2xGgd2A1vElzTZaZoMxCZiQFdFRIBJDJPRrQseyKM2JUqGrk4l+ytSt0tPeVk+Qjb9Chq2D0jHdAbORZJxIbHOSBQhwE6n1dKNl0LR0j2wEjTfKHkq4GMKZlL970TG73t8yrhGDv05nveggAuy0PvH6pFqaUigp4xFJUQh9dPGI5kx+L9+qsKZ0ILaytPWaB6d3GvfHs8APn8e3UI5Oe7uY5gxLPUWZtddfnC2a4OygsMl3AGe1jq74F29ZDigo+WvtgpOR0SR0jmzM20EDd5xVFjCsRUxJLN9I7QO/PU0KfJ0IxUo8lCxqSBiDF9TUcNQ9j90GrKlScKkKSCOkBkpWLrYSej3u8D13QMXRSUE0Bcq6TsO8kZRc5pclLqBWksAM2YkYqb8qQbNgrjGmr+wUSskVCQraGHRGpgWfLuMFbLNyB/RgLZrYJqQWKUCrkBJUrWAAADxMFbKhtfxh2NHL6qXgvqXtgrdBAVkXUDXZrL/rVA2y2czVpQnMluA1k8BDhOsiZaUpSAAA287ydcOSOa57UXbP8ANjgfWFzm4YkfNfdPkYTpV6qGYB8IbFmTKroIc3H3NxBLvVBzBHjFmXaUKyUPLzi9idIqcolLKnfNT+VZgVcPzCOHrBTlOLWeVvmHwSfjA25R7FHCFy5NGNekU7/u61C8VTpErEyUhJVhwkGXgNFEPr7RHiVXqaDm0a2xSRQk/aJah7ofxJkk4lSwpTMS+YDsPEx3ilf5Se0vFRgiy7Jeh/8AcyUP9pPHNKDEirht6j07wCeCljyAh4FpSMpcsfdjr5QOoJHZAAiK0NnkOq3zl7kiYoncHW0ep5NwrrTLSrikDzeHk3irb4COTb1fWMACfJ5L5OtFoJ3rlp2fZ4wRk8mlnb/DqPvTlfwmDqrYr6x7zEK7YNau8wAChybyQokSZQTqClzCQavV+EWpWg1nTmizD7gV+YxIq9JYzWj8Qj1NvB6uJXuoUryEAHcjRiQgAPJfaJEsHwTF2XYpSfpmmxIHkIqJTNOUmef3Sx5gRImw2g5WeZ2mWnzVE0RaJrUmWUgJKqKevF9cN+hGuE4XHaj/ANtI4zU/wgw96GXcuWk85hf7JKh3kCCgtMPXn80rgYwVXzs33o3m9fmVcDGFpk+1mufpeqvhEElnHHCo8iJcKOhF2fTTvPHZxiSah+Pidj74qTVR2rLs494ijNENiCYuhJzyZtZpqDk1iK0SVJAc4XIap7mB84uWeelK8Sw5GqgfeSddO3vju3W8O6KF2JObbEuMt49YW1sbceRqVUd2KwkqGJ8bvhQHUQ2T5JGe+uUMM65kBCTzUxTVACmD63qHhTs004nxENqxYcRozF+2CKr0VLScAUCc2UySaAEjLtilpGhxnKmn/BFbVlUwdDmwDhYhm3d0F7rsK5isKAVHyG0nUIjs84T5QxYTMTrd2I1HaMoY9BbQPaZOQnwJfxIh+Pk5XWVp2VUH7muZNnTVis5q/hTu84lvA5cPWJiqOJiXDRoOOdLLST7h/KYQxDnaZ4EpT6goNtpSFROA5huBbzeLcCd5lePos/sqTkrvHqH8o4VY1ag/Ag+GcTZDi0Lell3LmoRgZ0kliWBcZPqMV7DOmJlpTzSnAaqkN+aGO0yThIIY76QOwxNJka2in+0zf8sDjM+AMSyCsnpFCBtAUvw6MT4Y+wwaUHcZas10Bedslj9yUn/UuCknQ1JqbRMV7olgflVAHDHqXGRI4U8onSg1sZBoVJ1rnn9435QIHaUaPSZNjmLQF4hhYmbMJDrSPrNkTHFltloHVWvtLjuLx7f860TbKqWQlblPVT0qKB4eEV2LLU2UtGrolLmS8SAqiicTqfo63fWRDki5JAykyh+7R8IXtHUqlLSpSFMEEZMxOHbwhoF6Stain3gR45QImfJ6izJGSUjgAPKJMMSSpqFdVSVcFA+USc3E2UK2CPsEWebj7m4LCitgg1dQpA7m4KXclhENlo8nt8H2K+EYige0me8fzKjcbzA5pT0DcYyabZrOmYsgzVOcsKRVyaEk7YqNasDzA0cTFMKQRteBSSEy1g6iVA+AT6wL5k7f1vhcjTie1ECicmrqj0rwo35Hg367o7NlUauO+OF0AepDauykLZtizgScbMHBZLjMKfPbEdtm9PCksAGBNQcL5g66E9sTWabLCjiUUuGBLMNkVLeoJLlIClDPE6QSpWJQDEEHN/tNC5LY24ZeqiRMwYizM7uWFBmK55DvizOtISCCGdwC5wsWIqA6jmNkCpdoDZChJSwS7mpcmtNkcC1AHJBY1FBtZx8GEKo3OdILWO8cDEF9VGHf8I0XQ2y9ebkFMBxzV6RlMgYsGBLqOZcGuWyNnuUmTIRLYUFXfM1MacSOH10145CuGPsMV/lA/VEcm2boecsqX0BzbP1iw9YUJiyhTKof1UQ1WhPOTZSTkVOQ+YDUESXjo5KmdEqVLVqdi3B9XbFpci8Xyimi0xZlWsmm2JrRoZPTVBRMG5WE9yqeMDJkmZJWBMSpBOT+YiowNm8m6Cchmdp19kTWawInLSChNcyAzDMk4W1PAlC9ZFNrZxbXeHM2abNFFEc2j3lZkcA3fEkOqtgu3SkCasIJwBRCSc2G/XEWCF39sUMiR2xLLvhQ2HiPhDTHqTDayBnHdnrAcWorLnu2QUsswNrejVoNrjXC27NMIUGbPF2XAqRNi5LmxUYXwI+VJSU512Nq4xXTOjrnYAKFssIzFDFaVbZqOqtY+8W7jSCkxUDLZQvFkxU4Xui7I0mnJzKVcU+oaL0jS/68v8KvQ/GF5o+wwyhGpjhI0lkKzUU8UnzDww3ZaEqS6VBQ3GMvCYedEB0IpJDYSbYZvc+xXwjIZy+kRvPjGw3i3Nl8oWJUofRSOwD0hdmihQsdlUTRKj2GOL1uVaRzgSQPpbt8PIXRtceLAIY1zcN+niLLLYzbGAlvjFK1S9Wr9a4Yb9uMylYkgmWf9JOo+hgWuSCkCtDV/SK6bNCy6VYEEokgUYt+sqR5bp0wTA2QFAwUC2dDkW2VgybCxyilNu9yT2xVxNEcyuwQJYmKJCQl6lh0eLEuOFY4s93mYvCgKUScICQK7GBJPjB2yXKpfQSklSqACND0U0VTZU4lMZpFdidyfjAoBLqq4BWi+gn7OAuYkKmaquEbs6mGY2dWwwSBjqGLY5825u2CjKVsPdHJSdh7oKiuQJ4D1ijed4S5I9qsJ+yKrV8B+nibK6dgPfc9UmzzLQk4VS0KCCz+1UwSwNCwCjXZHmimmUq87OZU8YJ6SEnC4cmiZsvZWhHoYB31aptu9jKTmFCXLcAOzkkmjkDOI9B9GV2AqtNpTgUE+zlEjETnjmfUSN9aQN2ysY6VQduifMQqbLUsky1lHcSHiK/lA4ConXVsQDkZnV3xBooFz+fmsVJM0uoBwVMFKb8Qg0LRhmEasJJG8ZRJItrsoboKSXOTs/fTxgZf1qpLlP1RiV76v5NEPPKStRKFhGMh0ilTuyiC9LYCWS5OskdJ99M4vDkRnlUaKSkAxWVZy7bcosgb49QgqyDtX4Q6jEm0V0TymhoRBCzW6O12fEBiT3j1pFf5LY9EkeI8awt434NMeqi/m2DVntcEJU8MC44VfjC1LkLGsHwi7ImqEU0v2HLNB+RhRNeJQaO4zZnrx4QFl23j3GJRbuPcYjS/YnuQ90X5k6BVvtQYx7NtJOQMVFyUqqs0Gr4mLKEmVlnxryEbKcSEnaAfCJcEDZduIyIbVwixIvEHMZaxlDKZn1ploJh40SHQhGRaEnXDzomehFJcDcbVhq8EPLIYncM+yFBF1zcXsllJ2LBSfUGGq+LXzcoq2QEl6QgJSpRDKar7aivYe6F7GpEP7Xa5YaZZ0zRrKc/B/KOVX/IHXkz5R4U8T6QW+VecHQmYD7oUO0UPcRAy2zrckEoRZ7QNiZi5KyOC8Sf9UCQWRKviyqBHOFjmFoOW+kLl53PLJeTNlkfVJCSOBOfbEdp5SpaVKlzrGpC0llJPNqIOyoEQHlDsZzsyh+7l+ihBpJbT2KU0gFlKSDvIEW7Dc6pp68pCdqlgdwzMep07sWuSofc+EyLUvTm7WrJmPuR/+kGknUMN22eRZ0smbJfWoqBJ8aDdFo3vJGc9P3UqPk8KI09sAP8Ah1ke4P8AyRbHKdd6erY1niiV6qMRRFh86RWcHrTV8EgDxYxJ/aRag0mzTFbyD/CD5wszOWKUn5ux960J/Kk+cULRyyWlXUlSUcca/UQUVsbp1nvCcKtJSdhCfGqoqDQxEsY7TPSgay4D8Vr+EIVs5QrdMDG0KSDqQlKPFIfxgDOtKll1qUs7VKKj3mDYmzT7Rpld9kcWcGYvLEkOf/tXl92EW/8AS+banxES5f1Q/etRqry3QGVlFa1q9mv3T5QJkMebg0tm2KzmTKwOpZWVkOahKWANPo6wc4cLDpQq1SkEhAUQQpgHpRRD1A4bYx2yWvFKSSfogd1D5RpvJhe8sWaaiYnFhmOnogllpD1OVUxIBy7VS0LWCkKBSaEAhyRtjObykpTPmhAZIWoJGxLlg8OGlN4oQnFKRgJUzYncMS7HLLVCQypiy2ZJJ9SYbjMnUNcHMqUVnCn9bzBmRZwkMP6nbHtmswQlh2naYlaGmU7kTcOdRFr9jQqrDspFJo7lzCkuIlMpKNkdqseFW41HqI4VI9mFiofCdRSdT7jti5aLTjQQRXMEbYq2K1pJILhKxhVTI6ldhiyYlpo8s8srLDNnrFj9imbPEQPnWwSZjE9JB2Fj/UQalXwhSQpIJfbTvgshRb8FT9gXs8UxStUpRoGbWXz8IIT7UpWeWwRXVTOkVbGxhXJVRYdp7BQfExOlDBgGiOfbUpz/AF2ZwJtV8vRLn9bIgYGFWhIzPw74ftCZ3RIjJJVhmza5Db+vSNK0IdLJfJIHcGikuBuF1Ia9J0vZpnCMjuG9hNEyyzFMC+E7NYI4EAxsN/S8VnWB9Ux+a7wmTbPaSspIwqcFqGu0UhB0Rxu63zpU8S1KNFYSH2bN0O8i3qIZzCdZim1pl2mX1kAYw4qkUB4pduDbIZLD0lAQAZ9psP7/ADfufkTAMCNQvbRywT7SvnbRNkzejifAJZ6IbCSmlGzMSHkdkkOi1TGORwIUDwIIeLWVoyyPo0ydyPoSHNrwjfKA/jgVbOTyWkHBaVTFAFvZBKSdQcr9IqTQkx9B2VoXaVFkpSTsBJbiySBBOVyV2s5mSOKyfJMAUKAjoQ+2bkgnHrT0D3UKV5kRePJZZ5fz1qW+xKUgngKmICjNniSRIUtQShKlqOQSConsFY0ZGjNilnoSFTTtnTC34EMDB6wXRNKcKEJkoOYSkSkHiEh1drwUSZ7ZdB5hTinrTISM0/OTfwJLJ+8oQl6WFCbQUSsYlpSnrkYlKriUQKB9lWj9EytFEEMtRUNg6I+PlCppTyLybTMM2TOVJUQBhKAqXQMMmVxJJiQMeu5fsxuJjVORqyom/tOMPhMogOWrzjvtyEKNv5L7dZQwQJ4cl5JKi29BAV4GJdEp1osqlkY5SlMCHZ8L9ZPE698Sk2VclHlm72m6JMxOFcqWpOwoTThSkA7Ryf2YOZeKS+w4h3Kr4wBu3T2cApM0BRYYSEVO12psrFe2aSz5msIHefgIlKXgpN4/9jm+rl5ghpiZgL5BiG2isDWjskkuSpRO2seiUdkPV+TBJxvbgjaPonFmVsjpNiVuiSmpFaIZtlbpalZ7jt7YJC798dGwYkqAJbWXASnYSo0EStismmqQqW8YwX6yKcU6j2RJcc1TlLEg1DAljr74ITUWeVXEZqsixKUb65q7AOMV51tWsYUpTLRsAwg8da+14KI1pE1rvBKM1B9gZR7T1R3mBM69FrPs0njmfxauyC123GmY6iqgLM1e6Dtmu5EvIV2nP+UTpI7gk2e6JkyYEqcEgnXkPGD9k0cSgZAnf8IvWOQVWpZGQSa6h0gKnsizarehGvGd2X4tfZBVEa23SKpsBbbuhj0TkgKNQTu1dsKU+8FzKCg3UHbtht0Is7OTWFzarY1YYy1eodLTLxJI2iMv0k0aUlWJCMyygMiDu7I1WIZqAcwIznSMduXR5cuYVIGFKgXRhpiyxJ1AEZjaBD3YbgUA4g2iSl8hnsEEEZQAJlr5PkTnWpakzDnkU0oKcG1xBYNCrRZ1gy5pCXD4VEAjemHyPoAFsaMqUXWvvqYtyNG5acwVHeadwgzHkAFVNjSkMAAOEcTHHVS/GkXY9gABz7JPXTFhGxNPHOIZOi4+ko9nxMMUeQAD7NdSEdVIfbme8xY5sxYj6ACvzZiKbiGQeLsfQALdvkz19Ueg+JhemaGTCoqOZLniY0WPotGVcCsmNT5MzXoXMcM4bZSLErRmcn6IPEV7xGhtHzRbuMV8NESJdxK1pbxiT5AVshzaPGie4yPhoCWbjXsjlVzLzZhtVTuGZh2AiNaQ0T3GV+FgZ5apSk9SWVnauieIlg+ZPCBdouq1Tj03YZACg4JDJTGqCWNg7o6RLGwd0HcYfDR9zKToitCcTFR4ep+EefIU5iBLVtB17waRrJQNgjzANgg7jBdLEyu67ktKJnUZJook0GwkvBs2BSMhzh4MkeqvCHeYgbBHgQNg7oO4w+FiZYi7rVNmrcEJYMkDCgOSSQNZ3xMdGlhsQJfujT0IGwd0fGWNg7oq5susEVstjNLPcE1SiCgpAoCQa8Id9G7s5pFc4LYREiIpbfI+MIx4R//Z"/>
          <p:cNvSpPr>
            <a:spLocks noChangeAspect="1" noChangeArrowheads="1"/>
          </p:cNvSpPr>
          <p:nvPr/>
        </p:nvSpPr>
        <p:spPr bwMode="auto">
          <a:xfrm>
            <a:off x="52388" y="-192617"/>
            <a:ext cx="3048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4" descr="data:image/jpeg;base64,/9j/4AAQSkZJRgABAQAAAQABAAD/2wCEAAkGBhQSEBUUExQUFBUVFxcXFxgYFBcWFxUUFhgXFRQUFBYZHCYeFxwjGhcUHy8gJCcpLCwsFR4xNTAqNSYrLCkBCQoKDgwOGg8PGikfHyQsLCwsLCwvLCwpKSwsLCwsLCwsLCwsLCwsLCwpLCwsKSwsLCksLCwsLCwsLCksLCkpLP/AABEIALoBDwMBIgACEQEDEQH/xAAcAAACAwEBAQEAAAAAAAAAAAAFBgMEBwIBAAj/xABLEAABAgMEBQkDCQUHAwUAAAABAhEAAyEEBRIxBkFRYXEHEyIygZGhscEjctEVM0JSYoKSsvAUg8Lh8RYkNFOio9IlQ9MXRHOT4//EABkBAAIDAQAAAAAAAAAAAAAAAAADAQIEBf/EACwRAAICAQMDAgUEAwAAAAAAAAABAhEDEiExBBNBIlEUMmGR0YGxwfAzQnH/2gAMAwEAAhEDEQA/ANxivOtqU5xOrKFe8ZvTMABk3umOflgQuc5HvOQAMXywI++WBC5zsfc7AAx/LAj43wIXDNjznIAGH5ZEeG+hC/zkeGZAAe+W4++W4Ac5H3OQAc33p0ZMzC2qDln0gxISr6yQe8PGX6Zn2yeEM9yzP7tK/wDjT5CABsN+tAm1aYTEKCkplTJZOaJjqAPg+6KvORypiXYOIAGVN+iI7ZpIlCcR2gQvmbA2/wCb7H7yYAC9r5SJaFYdwMTWHlBlzFMNjxkF51mnsHhF/Rj5xXuxZqkUjK2zVbbpyiWkqVQDeBnQCrCA0/lXlpZwzhw65SXG0OuohE5QCDY8JdlTJYp7z+kSWu4pKixlyjgZCQUyzhSBQVNOB2xUuOMzldlJ6zDXWZKH8ccTeWKSlnKQ+TzEVG6sJy7llKU6kyjqxGXKJoPd7M4F6YXGFWdIkpStXOJolMtLJZWJiMg7d8BJodo5Y5SCAspSSAQ8zMHI9XKIDy3yPrS/xq9JcY1elyWuesKVLYgBNVyk0GQASwisnQu0n6KB+8R6GAg2w8uMj68v/cP8EcHl0kfWT+GZ/wARGNp0FtB/yx99/IGJBoBaPrS/9z/xwAa8eXiR9b/QuJbZy2IlYcYUMSErT0HdKqpPW8Ix9PJ3aPrI7pn/AAi0vk9tCy5UkcJa+80zgA1O3ctyJSsK0qdkqokGigFD6e/KPrXy2olzebUlWLo5BBHSAIrj3iMqvDk/mS5a5qpg6CCogSlDq6jvO3fCoqUtRfCexDeAEAH6CXy2ITPMogkhWEkYMHEKfLfD/o3pCLVKQsUxJxNT0j8iSpE0KxBC33IOvc0fpfkyBEiUDmJEt+JSCaRPj6gPq8oULyX0zDfMyMZ5fV4NPwulJJZ1AkDuMQBY5yPucgQqbPfJJGopo+9lVjqbLnOM1Cjs6SK1A2ntEABXHHC54GZA4lvOAlu0c52qVTUjYuYsl97KbwiKdoTKLYRhI6zqxOduVPGAArNv2QnrTpQ++n4xVn6X2VGc9PYFHyBimjQxI2Qrab3SJQpsEADl/bCzkOFKINQyD6tEEzTWWMkLP4R6mEixH2aPdHlE8ADOvTc6pXev4CK0zTKcckyx2E+sAY+gAt2+8FTiFLZ65BqUh3uktIlD7CfIRnysh+tcaHJThSkbAB3BoALBXHmOInj54AJccCtIJnswNqvIGL7wF0hmVQNxPlAArWhLqUd5i7osOkvgIgmy+ieBizoqOv2Qyfgz4Xdsg0+LyZKfrWmUPzQxWqxoC1FqlQJoK5BjC3pvU2NO21S/D+sFbffkgTFgzpT4i/tJIwkPQu5JfXFDQWV2dAGROr6L1OeW6PhLRQcD1g9WpQb4pf2psiUj2sknX7VL+ArrjhWnNjSHxyn2YlkeAgskIoUgk6s/pHLJwNUQWu0BMtRxc3hAIWS7ORi61N1dsDxyk2VNQuW4+xNUPEcYH6Q8pkubZloQZalnCyeaUEllB3cDU5zgbIsMzr0wpxc4pjkQMwQSCGG4xwb4TnziyNoJzbJm2xm39sJ5yRK3NLfucmJ5N82tX+Wgb5aB4MTERjlk6Sv7/giKyydRjf6v8GgqvVLAlc0A7Fbn2R5MvSUMXSnHDmAsPm1OlWM8tt82uWATNSx+qlH/ABigdKbT/nL7GHkIJLJF01X9/wCBJZIumkv1f4NQTeMlQHzlR9KaNhO/ZEU285YykzFcFqOoHUN/hGYq0jtJ/wC/N/GYiVfU85zpv41fGK+v6EXP6GsovMdECStjXrrZJ37/AIxouguatyUjwj82XBapi7VKClrIxhwVEuBXbuj9KaCdabxA7niVfkFfkdF5RnWkl5GXNIKJZBfWT3jVGhz1skndGW6VzErmApUl6k1Gts21xJYluW9lTp3NkADCVOHcM1N+cWL1URKUsFSSCwY0zAL9/hAK4LQJFoK5hDFJAYhRckMGz1GC6ryTMlKllCi6nyKQ1CKkgu7wBaFmdeazaZacasjirmKkA9x74M2GaozUVo9YDz7tSifjxKKtSOiTkw1xDbb3myjjQhJCWxEqI1n6PaMjqG+IZaKb4H94SuUCxlaXSCaag/lAibpxaHYpSPuq7NZiGbpTNUCSUE/UwKCgNru0FontzshsllWJaHSodEfROyJuaV9U9xi/Z9I5ZQnFiBwh+jr3MTF6TfUsFsQ/EkAa/pKEFoHjmlbQAIj6Gc33I/zZZ4KCvARNKEuYHCQRvQz/AIgItQq2lbQsWVGKYgbVJHiHh9eBSbBLCgoISCCCCA1Qd0H5lkDUpBQKRVePniWbY1AOOluyJ4aoErvL7JfeWgSb4CUlHkIYoX77JM0CjBI111mLarwXqCR3n4RVmAqLnMw2ON3uZ8mZVUQZa0NLV7p8o60VHRXxETXkhpK/dMQ6LfNr970iMvJPTcMC8plpUhNnUksoTFKSRmCAGI74z69FPPmk1eYv8xh75TC6rKnapfnLEIFsU8xZ2qV5mFGkYLosSFIwc3jWtCcJDOlRLlTnKjRxfdjQOcCQjEMKmTkKDnADuIPfBe75KpVnnTB1uondkh45tF3ypUlioc8tJLVeoLA7HJ1wSOrHEtDEePRE8+wrQMRFAQknUFEEgHewPdEKdcBy2mnTLllUXbNI7Mt437YOWVsy5JqSKgf0gXYpjl672LAA1fvDNBKfbGACStO1qvscOx4R0ukahFy8mvpsixxc/YlsZTMmgEY0s2TEh34d8FUaDy5xxylysIAdKksQS9CUFn/lFC6kAOTgSobsSS9GAdyeGVKiCkuUqV9JlakkOoEipRqCtw6XnHN6yc5SqMqfnjf7o4+fqsmp73f95AF4aIlAfHIVVugtqUqH4iFqbLKSQcxDjPShRfpFqqKk1P2WeFe3t0aHLM8TEQjJRTlz9hmHI58hDQqTit0kbyfAj1j9HaAKcTDtWr0jGdENEJtntKJsxmYgBlCpY6xsBjYOTxXQO8qPiYk0DffkzDIWd0Y3eFvQFjC1SXq5em2Nf0k/w0z3TH57nvzijv8AMAxKIaHK7baMWIhw2xzHtuvVZSQkYB2vqGZy1ZbIEXNaS4g3bb2CEYUnpEdw28dkVkxmJK+LF8rAmJJOZq53Z7YkvSclUlbKc4SwcVOoDtglYVBi6Xq9eH8omCku+FL6+iBCzdRm80rBDpwnU7h+EQKmLOawPPvjS7VzSukqWhRdukgEjsIihzUglhKlP7ifhAUr6CVIvRUsAOO4eJIeL0nSdSKAt96nYHh3lSZCQAZUobzLRn3RaTNkpIKUSwWyCU+giLRd45PwJ8jThQFU4uHxEGLBpIqb1bPPPuoUryEN9gvxIbEgJbWGHhDFZNIpMzKYx2KdPnDEZZxp7xE6y2GfMZrPOTvWjCPEwyru5YS6mGWuDoMV7d1e2LCCrYbvCg6ic8oR7dL9qv31fmMaHd/UHGEW0S+mr3j5mG4zL1HCKHNR9zUW+aj7modZkoD30lrPM4eoipov80r3j6QQ0kS1mX938wgfoz8x94wjJybenXpFrlEV/ebIO3vWkekKNzWQTJpKqpS6iNpfojv8oaOUBf8AfrONiEn/AHFH0gTobJCjMB1YCfdcg+JEUXJrhWpWNd3WWZMTziiA1diQB9bbUFgPqntpTLiZYViClzCSGOov0jrcQYm2vApKcIwkd7NhTwFBFS8Zak4cDjEpSirFVJJZhsFIidM6GGctewEvywk2ZYVQpImAj6fRIFdwKjnrDQmg9E8R6xoGl9jC7ClYLGXhcA0UCopqNxfvjP8A6Pb6RC2M/V/5OAjc8wHEguXFK5EVNNcFytOvFR+DZs5fCeyFmzTcKwdhhklETRidqOc6EZim/XvjVhkqpnNm3FvfZ/uELssYV03UACwLKIfX0k9VotrswZXtQpIIJYviO4UO79Ugst5mXLCUKKSSxIWpNC7uKg0o7DOPLUyEpDpUKkDD0gKa07dh2mOXklkyZqut9tvbzx/JhknbYNt6wMkga1OsuR9GlC9CanZC+okzEggCopkKnbwasFL3IL1L5kFhQM+svRoBrU5f9bhG6fNG7BGoGxXdfvPTcLSgUhS2ROEw0BTUBIYVFY0Dk/DIHB+9zGGcmiPbT1fVkHxWj4RuugnVHujyig8bb7lYpCxuMYYqWxUPtegjdb3m4ZKjuMYZNXiUr3vRMAFiwJALgMd3wiUrALn+piFBZh+t8dMT5wtuzdjioI9mWpiC+ZH84jm2nFQDt2fGPDZganURnrO2ObSrUmlPLZs1mFs1xRHNtWHo4iS9WoHOYB1hqxVFrV0sIAY7a01be6PJst21KBOevZwyiqZoSqrOCxTt6wU0LlJm3Fjit2E7JP50FCjQOQohsDtmDUp2nVnHRQsVwqJBKSMLOdhemr4QFE0Varlsi2HIPXa+UHrCozkLcdJAGFs1hJZiDQEAu+wB4pY7THxwRyJsw9nrUCGG7iBnAWzLcvUYdqjRjQb9cGJadeXoYfjlZzOrxdt2Ek2lYLpUpDZMSB/OG0ziqShSmxEAni0KNiWARidQGrKmyGyZbUTEAoPZrFNYhyOblW1luwjoDj6wlzEVPE+cOlkLIHb6wqGXD8ZgzeCrzcfc3Fnmo+5qGGehb0vDWVXvIHjA7Rz5gcTBTTpLWXjMT/EfSBej/wAwnt84TPk14flFDTtX/UJf2ZL93Oq9IVLpvVVnmY0saFKgclJOYPgdxAhk03mf9QV9mQfGWs+sKCZZOQJ4B4oOTo1aarGlK26KgCksaOHA3F47mYgCWJL5H7TO/YCe2Ei6r7tsoBKELWhmwmUVBtVQAfGGGxX5alPisU2oZ0hTPqovLsMXtUPxTUMl3sR6WW4yrJhce1CU7agkrbYKjvjP9UNl6aP2+1KSTIUEpGFIKkhhvdVSYhRyfWwgAy0pZ+tMTrbYTsigdRk7k20LEErttbUL5baMd27yJgx/6eTh151mRxm/yj1OhiEF1W6yJ4LCvURKdOzNJalTPLMlONOJRCXD01a8jrPnF69bTJYBHRDsNTk559kdSrJZENjt0tTBmTKKh6vHNum3ctgq0TFM/UlFIG4Aob+kWai5a7e3jwY1glq34FK3TnUWDaq5sNvb6RUi3eolc8rmStUtxhK2xGgd2A1vElzTZaZoMxCZiQFdFRIBJDJPRrQseyKM2JUqGrk4l+ytSt0tPeVk+Qjb9Chq2D0jHdAbORZJxIbHOSBQhwE6n1dKNl0LR0j2wEjTfKHkq4GMKZlL970TG73t8yrhGDv05nveggAuy0PvH6pFqaUigp4xFJUQh9dPGI5kx+L9+qsKZ0ILaytPWaB6d3GvfHs8APn8e3UI5Oe7uY5gxLPUWZtddfnC2a4OygsMl3AGe1jq74F29ZDigo+WvtgpOR0SR0jmzM20EDd5xVFjCsRUxJLN9I7QO/PU0KfJ0IxUo8lCxqSBiDF9TUcNQ9j90GrKlScKkKSCOkBkpWLrYSej3u8D13QMXRSUE0Bcq6TsO8kZRc5pclLqBWksAM2YkYqb8qQbNgrjGmr+wUSskVCQraGHRGpgWfLuMFbLNyB/RgLZrYJqQWKUCrkBJUrWAAADxMFbKhtfxh2NHL6qXgvqXtgrdBAVkXUDXZrL/rVA2y2czVpQnMluA1k8BDhOsiZaUpSAAA287ydcOSOa57UXbP8ANjgfWFzm4YkfNfdPkYTpV6qGYB8IbFmTKroIc3H3NxBLvVBzBHjFmXaUKyUPLzi9idIqcolLKnfNT+VZgVcPzCOHrBTlOLWeVvmHwSfjA25R7FHCFy5NGNekU7/u61C8VTpErEyUhJVhwkGXgNFEPr7RHiVXqaDm0a2xSRQk/aJah7ofxJkk4lSwpTMS+YDsPEx3ilf5Se0vFRgiy7Jeh/8AcyUP9pPHNKDEirht6j07wCeCljyAh4FpSMpcsfdjr5QOoJHZAAiK0NnkOq3zl7kiYoncHW0ep5NwrrTLSrikDzeHk3irb4COTb1fWMACfJ5L5OtFoJ3rlp2fZ4wRk8mlnb/DqPvTlfwmDqrYr6x7zEK7YNau8wAChybyQokSZQTqClzCQavV+EWpWg1nTmizD7gV+YxIq9JYzWj8Qj1NvB6uJXuoUryEAHcjRiQgAPJfaJEsHwTF2XYpSfpmmxIHkIqJTNOUmef3Sx5gRImw2g5WeZ2mWnzVE0RaJrUmWUgJKqKevF9cN+hGuE4XHaj/ANtI4zU/wgw96GXcuWk85hf7JKh3kCCgtMPXn80rgYwVXzs33o3m9fmVcDGFpk+1mufpeqvhEElnHHCo8iJcKOhF2fTTvPHZxiSah+Pidj74qTVR2rLs494ijNENiCYuhJzyZtZpqDk1iK0SVJAc4XIap7mB84uWeelK8Sw5GqgfeSddO3vju3W8O6KF2JObbEuMt49YW1sbceRqVUd2KwkqGJ8bvhQHUQ2T5JGe+uUMM65kBCTzUxTVACmD63qHhTs004nxENqxYcRozF+2CKr0VLScAUCc2UySaAEjLtilpGhxnKmn/BFbVlUwdDmwDhYhm3d0F7rsK5isKAVHyG0nUIjs84T5QxYTMTrd2I1HaMoY9BbQPaZOQnwJfxIh+Pk5XWVp2VUH7muZNnTVis5q/hTu84lvA5cPWJiqOJiXDRoOOdLLST7h/KYQxDnaZ4EpT6goNtpSFROA5huBbzeLcCd5lePos/sqTkrvHqH8o4VY1ag/Ag+GcTZDi0Lell3LmoRgZ0kliWBcZPqMV7DOmJlpTzSnAaqkN+aGO0yThIIY76QOwxNJka2in+0zf8sDjM+AMSyCsnpFCBtAUvw6MT4Y+wwaUHcZas10Bedslj9yUn/UuCknQ1JqbRMV7olgflVAHDHqXGRI4U8onSg1sZBoVJ1rnn9435QIHaUaPSZNjmLQF4hhYmbMJDrSPrNkTHFltloHVWvtLjuLx7f860TbKqWQlblPVT0qKB4eEV2LLU2UtGrolLmS8SAqiicTqfo63fWRDki5JAykyh+7R8IXtHUqlLSpSFMEEZMxOHbwhoF6Stain3gR45QImfJ6izJGSUjgAPKJMMSSpqFdVSVcFA+USc3E2UK2CPsEWebj7m4LCitgg1dQpA7m4KXclhENlo8nt8H2K+EYige0me8fzKjcbzA5pT0DcYyabZrOmYsgzVOcsKRVyaEk7YqNasDzA0cTFMKQRteBSSEy1g6iVA+AT6wL5k7f1vhcjTie1ECicmrqj0rwo35Hg367o7NlUauO+OF0AepDauykLZtizgScbMHBZLjMKfPbEdtm9PCksAGBNQcL5g66E9sTWabLCjiUUuGBLMNkVLeoJLlIClDPE6QSpWJQDEEHN/tNC5LY24ZeqiRMwYizM7uWFBmK55DvizOtISCCGdwC5wsWIqA6jmNkCpdoDZChJSwS7mpcmtNkcC1AHJBY1FBtZx8GEKo3OdILWO8cDEF9VGHf8I0XQ2y9ebkFMBxzV6RlMgYsGBLqOZcGuWyNnuUmTIRLYUFXfM1MacSOH10145CuGPsMV/lA/VEcm2boecsqX0BzbP1iw9YUJiyhTKof1UQ1WhPOTZSTkVOQ+YDUESXjo5KmdEqVLVqdi3B9XbFpci8Xyimi0xZlWsmm2JrRoZPTVBRMG5WE9yqeMDJkmZJWBMSpBOT+YiowNm8m6Cchmdp19kTWawInLSChNcyAzDMk4W1PAlC9ZFNrZxbXeHM2abNFFEc2j3lZkcA3fEkOqtgu3SkCasIJwBRCSc2G/XEWCF39sUMiR2xLLvhQ2HiPhDTHqTDayBnHdnrAcWorLnu2QUsswNrejVoNrjXC27NMIUGbPF2XAqRNi5LmxUYXwI+VJSU512Nq4xXTOjrnYAKFssIzFDFaVbZqOqtY+8W7jSCkxUDLZQvFkxU4Xui7I0mnJzKVcU+oaL0jS/68v8KvQ/GF5o+wwyhGpjhI0lkKzUU8UnzDww3ZaEqS6VBQ3GMvCYedEB0IpJDYSbYZvc+xXwjIZy+kRvPjGw3i3Nl8oWJUofRSOwD0hdmihQsdlUTRKj2GOL1uVaRzgSQPpbt8PIXRtceLAIY1zcN+niLLLYzbGAlvjFK1S9Wr9a4Yb9uMylYkgmWf9JOo+hgWuSCkCtDV/SK6bNCy6VYEEokgUYt+sqR5bp0wTA2QFAwUC2dDkW2VgybCxyilNu9yT2xVxNEcyuwQJYmKJCQl6lh0eLEuOFY4s93mYvCgKUScICQK7GBJPjB2yXKpfQSklSqACND0U0VTZU4lMZpFdidyfjAoBLqq4BWi+gn7OAuYkKmaquEbs6mGY2dWwwSBjqGLY5825u2CjKVsPdHJSdh7oKiuQJ4D1ijed4S5I9qsJ+yKrV8B+nibK6dgPfc9UmzzLQk4VS0KCCz+1UwSwNCwCjXZHmimmUq87OZU8YJ6SEnC4cmiZsvZWhHoYB31aptu9jKTmFCXLcAOzkkmjkDOI9B9GV2AqtNpTgUE+zlEjETnjmfUSN9aQN2ysY6VQduifMQqbLUsky1lHcSHiK/lA4ConXVsQDkZnV3xBooFz+fmsVJM0uoBwVMFKb8Qg0LRhmEasJJG8ZRJItrsoboKSXOTs/fTxgZf1qpLlP1RiV76v5NEPPKStRKFhGMh0ilTuyiC9LYCWS5OskdJ99M4vDkRnlUaKSkAxWVZy7bcosgb49QgqyDtX4Q6jEm0V0TymhoRBCzW6O12fEBiT3j1pFf5LY9EkeI8awt434NMeqi/m2DVntcEJU8MC44VfjC1LkLGsHwi7ImqEU0v2HLNB+RhRNeJQaO4zZnrx4QFl23j3GJRbuPcYjS/YnuQ90X5k6BVvtQYx7NtJOQMVFyUqqs0Gr4mLKEmVlnxryEbKcSEnaAfCJcEDZduIyIbVwixIvEHMZaxlDKZn1ploJh40SHQhGRaEnXDzomehFJcDcbVhq8EPLIYncM+yFBF1zcXsllJ2LBSfUGGq+LXzcoq2QEl6QgJSpRDKar7aivYe6F7GpEP7Xa5YaZZ0zRrKc/B/KOVX/IHXkz5R4U8T6QW+VecHQmYD7oUO0UPcRAy2zrckEoRZ7QNiZi5KyOC8Sf9UCQWRKviyqBHOFjmFoOW+kLl53PLJeTNlkfVJCSOBOfbEdp5SpaVKlzrGpC0llJPNqIOyoEQHlDsZzsyh+7l+ihBpJbT2KU0gFlKSDvIEW7Dc6pp68pCdqlgdwzMep07sWuSofc+EyLUvTm7WrJmPuR/+kGknUMN22eRZ0smbJfWoqBJ8aDdFo3vJGc9P3UqPk8KI09sAP8Ah1ke4P8AyRbHKdd6erY1niiV6qMRRFh86RWcHrTV8EgDxYxJ/aRag0mzTFbyD/CD5wszOWKUn5ux960J/Kk+cULRyyWlXUlSUcca/UQUVsbp1nvCcKtJSdhCfGqoqDQxEsY7TPSgay4D8Vr+EIVs5QrdMDG0KSDqQlKPFIfxgDOtKll1qUs7VKKj3mDYmzT7Rpld9kcWcGYvLEkOf/tXl92EW/8AS+banxES5f1Q/etRqry3QGVlFa1q9mv3T5QJkMebg0tm2KzmTKwOpZWVkOahKWANPo6wc4cLDpQq1SkEhAUQQpgHpRRD1A4bYx2yWvFKSSfogd1D5RpvJhe8sWaaiYnFhmOnogllpD1OVUxIBy7VS0LWCkKBSaEAhyRtjObykpTPmhAZIWoJGxLlg8OGlN4oQnFKRgJUzYncMS7HLLVCQypiy2ZJJ9SYbjMnUNcHMqUVnCn9bzBmRZwkMP6nbHtmswQlh2naYlaGmU7kTcOdRFr9jQqrDspFJo7lzCkuIlMpKNkdqseFW41HqI4VI9mFiofCdRSdT7jti5aLTjQQRXMEbYq2K1pJILhKxhVTI6ldhiyYlpo8s8srLDNnrFj9imbPEQPnWwSZjE9JB2Fj/UQalXwhSQpIJfbTvgshRb8FT9gXs8UxStUpRoGbWXz8IIT7UpWeWwRXVTOkVbGxhXJVRYdp7BQfExOlDBgGiOfbUpz/AF2ZwJtV8vRLn9bIgYGFWhIzPw74ftCZ3RIjJJVhmza5Db+vSNK0IdLJfJIHcGikuBuF1Ia9J0vZpnCMjuG9hNEyyzFMC+E7NYI4EAxsN/S8VnWB9Ux+a7wmTbPaSspIwqcFqGu0UhB0Rxu63zpU8S1KNFYSH2bN0O8i3qIZzCdZim1pl2mX1kAYw4qkUB4pduDbIZLD0lAQAZ9psP7/ADfufkTAMCNQvbRywT7SvnbRNkzejifAJZ6IbCSmlGzMSHkdkkOi1TGORwIUDwIIeLWVoyyPo0ydyPoSHNrwjfKA/jgVbOTyWkHBaVTFAFvZBKSdQcr9IqTQkx9B2VoXaVFkpSTsBJbiySBBOVyV2s5mSOKyfJMAUKAjoQ+2bkgnHrT0D3UKV5kRePJZZ5fz1qW+xKUgngKmICjNniSRIUtQShKlqOQSConsFY0ZGjNilnoSFTTtnTC34EMDB6wXRNKcKEJkoOYSkSkHiEh1drwUSZ7ZdB5hTinrTISM0/OTfwJLJ+8oQl6WFCbQUSsYlpSnrkYlKriUQKB9lWj9EytFEEMtRUNg6I+PlCppTyLybTMM2TOVJUQBhKAqXQMMmVxJJiQMeu5fsxuJjVORqyom/tOMPhMogOWrzjvtyEKNv5L7dZQwQJ4cl5JKi29BAV4GJdEp1osqlkY5SlMCHZ8L9ZPE698Sk2VclHlm72m6JMxOFcqWpOwoTThSkA7Ryf2YOZeKS+w4h3Kr4wBu3T2cApM0BRYYSEVO12psrFe2aSz5msIHefgIlKXgpN4/9jm+rl5ghpiZgL5BiG2isDWjskkuSpRO2seiUdkPV+TBJxvbgjaPonFmVsjpNiVuiSmpFaIZtlbpalZ7jt7YJC798dGwYkqAJbWXASnYSo0EStismmqQqW8YwX6yKcU6j2RJcc1TlLEg1DAljr74ITUWeVXEZqsixKUb65q7AOMV51tWsYUpTLRsAwg8da+14KI1pE1rvBKM1B9gZR7T1R3mBM69FrPs0njmfxauyC123GmY6iqgLM1e6Dtmu5EvIV2nP+UTpI7gk2e6JkyYEqcEgnXkPGD9k0cSgZAnf8IvWOQVWpZGQSa6h0gKnsizarehGvGd2X4tfZBVEa23SKpsBbbuhj0TkgKNQTu1dsKU+8FzKCg3UHbtht0Is7OTWFzarY1YYy1eodLTLxJI2iMv0k0aUlWJCMyygMiDu7I1WIZqAcwIznSMduXR5cuYVIGFKgXRhpiyxJ1AEZjaBD3YbgUA4g2iSl8hnsEEEZQAJlr5PkTnWpakzDnkU0oKcG1xBYNCrRZ1gy5pCXD4VEAjemHyPoAFsaMqUXWvvqYtyNG5acwVHeadwgzHkAFVNjSkMAAOEcTHHVS/GkXY9gABz7JPXTFhGxNPHOIZOi4+ko9nxMMUeQAD7NdSEdVIfbme8xY5sxYj6ACvzZiKbiGQeLsfQALdvkz19Ueg+JhemaGTCoqOZLniY0WPotGVcCsmNT5MzXoXMcM4bZSLErRmcn6IPEV7xGhtHzRbuMV8NESJdxK1pbxiT5AVshzaPGie4yPhoCWbjXsjlVzLzZhtVTuGZh2AiNaQ0T3GV+FgZ5apSk9SWVnauieIlg+ZPCBdouq1Tj03YZACg4JDJTGqCWNg7o6RLGwd0HcYfDR9zKToitCcTFR4ep+EefIU5iBLVtB17waRrJQNgjzANgg7jBdLEyu67ktKJnUZJook0GwkvBs2BSMhzh4MkeqvCHeYgbBHgQNg7oO4w+FiZYi7rVNmrcEJYMkDCgOSSQNZ3xMdGlhsQJfujT0IGwd0fGWNg7oq5susEVstjNLPcE1SiCgpAoCQa8Id9G7s5pFc4LYREiIpbfI+MIx4R//Z"/>
          <p:cNvSpPr>
            <a:spLocks noChangeAspect="1" noChangeArrowheads="1"/>
          </p:cNvSpPr>
          <p:nvPr/>
        </p:nvSpPr>
        <p:spPr bwMode="auto">
          <a:xfrm>
            <a:off x="204788" y="10584"/>
            <a:ext cx="3048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cxnSp>
        <p:nvCxnSpPr>
          <p:cNvPr id="61" name="Straight Connector 60"/>
          <p:cNvCxnSpPr/>
          <p:nvPr/>
        </p:nvCxnSpPr>
        <p:spPr>
          <a:xfrm>
            <a:off x="4992498" y="1732875"/>
            <a:ext cx="840974" cy="2948141"/>
          </a:xfrm>
          <a:prstGeom prst="line">
            <a:avLst/>
          </a:prstGeom>
          <a:ln w="28575">
            <a:solidFill>
              <a:srgbClr val="0070C0"/>
            </a:solidFill>
            <a:headEnd type="oval" w="med" len="med"/>
            <a:tailEnd type="oval"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55298" name="Picture 2"/>
          <p:cNvPicPr>
            <a:picLocks noChangeAspect="1" noChangeArrowheads="1"/>
          </p:cNvPicPr>
          <p:nvPr/>
        </p:nvPicPr>
        <p:blipFill>
          <a:blip r:embed="rId6">
            <a:extLst>
              <a:ext uri="{28A0092B-C50C-407E-A947-70E740481C1C}">
                <a14:useLocalDpi xmlns:a14="http://schemas.microsoft.com/office/drawing/2010/main"/>
              </a:ext>
            </a:extLst>
          </a:blip>
          <a:stretch>
            <a:fillRect/>
          </a:stretch>
        </p:blipFill>
        <p:spPr bwMode="auto">
          <a:xfrm>
            <a:off x="1444410" y="5077906"/>
            <a:ext cx="1283100" cy="122101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61461" y="3244127"/>
            <a:ext cx="2684428" cy="1874340"/>
          </a:xfrm>
          <a:prstGeom prst="rect">
            <a:avLst/>
          </a:prstGeom>
        </p:spPr>
      </p:pic>
      <p:cxnSp>
        <p:nvCxnSpPr>
          <p:cNvPr id="102" name="Straight Connector 101"/>
          <p:cNvCxnSpPr/>
          <p:nvPr/>
        </p:nvCxnSpPr>
        <p:spPr>
          <a:xfrm>
            <a:off x="6901385" y="2660882"/>
            <a:ext cx="495703" cy="674231"/>
          </a:xfrm>
          <a:prstGeom prst="line">
            <a:avLst/>
          </a:prstGeom>
          <a:ln w="28575">
            <a:solidFill>
              <a:srgbClr val="0070C0"/>
            </a:solidFill>
            <a:headEnd type="oval" w="med" len="med"/>
            <a:tailEnd type="oval"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H="1">
            <a:off x="2720181" y="1459480"/>
            <a:ext cx="957442" cy="3618424"/>
          </a:xfrm>
          <a:prstGeom prst="line">
            <a:avLst/>
          </a:prstGeom>
          <a:ln w="28575">
            <a:solidFill>
              <a:srgbClr val="0070C0"/>
            </a:solidFill>
            <a:headEnd type="oval" w="med" len="med"/>
            <a:tailEnd type="oval"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759358" y="1652787"/>
            <a:ext cx="278686" cy="1591339"/>
          </a:xfrm>
          <a:prstGeom prst="line">
            <a:avLst/>
          </a:prstGeom>
          <a:ln w="28575">
            <a:solidFill>
              <a:srgbClr val="0070C0"/>
            </a:solidFill>
            <a:headEnd type="oval" w="med" len="med"/>
            <a:tailEnd type="oval"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56" name="Picture 5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572000" y="4681016"/>
            <a:ext cx="2769320" cy="1812086"/>
          </a:xfrm>
          <a:prstGeom prst="rect">
            <a:avLst/>
          </a:prstGeom>
          <a:ln>
            <a:noFill/>
          </a:ln>
          <a:effectLst>
            <a:softEdge rad="112500"/>
          </a:effectLst>
        </p:spPr>
      </p:pic>
      <p:sp>
        <p:nvSpPr>
          <p:cNvPr id="17" name="Footer Placeholder 4"/>
          <p:cNvSpPr txBox="1">
            <a:spLocks/>
          </p:cNvSpPr>
          <p:nvPr/>
        </p:nvSpPr>
        <p:spPr>
          <a:xfrm>
            <a:off x="3124200" y="6356351"/>
            <a:ext cx="2895600" cy="366183"/>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defRPr/>
            </a:pPr>
            <a:r>
              <a:rPr lang="en-US" smtClean="0"/>
              <a:t>Copyright </a:t>
            </a:r>
            <a:r>
              <a:rPr lang="en-US" i="1" smtClean="0"/>
              <a:t>JLWFutures</a:t>
            </a:r>
            <a:r>
              <a:rPr lang="en-US" smtClean="0"/>
              <a:t> 2014</a:t>
            </a:r>
            <a:endParaRPr lang="en-US" dirty="0"/>
          </a:p>
        </p:txBody>
      </p:sp>
    </p:spTree>
    <p:extLst>
      <p:ext uri="{BB962C8B-B14F-4D97-AF65-F5344CB8AC3E}">
        <p14:creationId xmlns:p14="http://schemas.microsoft.com/office/powerpoint/2010/main" val="23758365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5298"/>
                                        </p:tgtEl>
                                        <p:attrNameLst>
                                          <p:attrName>style.visibility</p:attrName>
                                        </p:attrNameLst>
                                      </p:cBhvr>
                                      <p:to>
                                        <p:strVal val="visible"/>
                                      </p:to>
                                    </p:set>
                                    <p:animEffect transition="in" filter="fade">
                                      <p:cBhvr>
                                        <p:cTn id="10" dur="500"/>
                                        <p:tgtEl>
                                          <p:spTgt spid="5529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wipe(up)">
                                      <p:cBhvr>
                                        <p:cTn id="15" dur="500"/>
                                        <p:tgtEl>
                                          <p:spTgt spid="59"/>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wipe(up)">
                                      <p:cBhvr>
                                        <p:cTn id="23" dur="500"/>
                                        <p:tgtEl>
                                          <p:spTgt spid="61"/>
                                        </p:tgtEl>
                                      </p:cBhvr>
                                    </p:animEffect>
                                  </p:childTnLst>
                                </p:cTn>
                              </p:par>
                              <p:par>
                                <p:cTn id="24" presetID="10" presetClass="entr" presetSubtype="0" fill="hold" nodeType="with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2000"/>
                                        <p:tgtEl>
                                          <p:spTgt spid="5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02"/>
                                        </p:tgtEl>
                                        <p:attrNameLst>
                                          <p:attrName>style.visibility</p:attrName>
                                        </p:attrNameLst>
                                      </p:cBhvr>
                                      <p:to>
                                        <p:strVal val="visible"/>
                                      </p:to>
                                    </p:set>
                                    <p:animEffect transition="in" filter="wipe(up)">
                                      <p:cBhvr>
                                        <p:cTn id="31" dur="500"/>
                                        <p:tgtEl>
                                          <p:spTgt spid="102"/>
                                        </p:tgtEl>
                                      </p:cBhvr>
                                    </p:animEffect>
                                  </p:childTnLst>
                                </p:cTn>
                              </p:par>
                              <p:par>
                                <p:cTn id="32" presetID="10" presetClass="entr" presetSubtype="0" fill="hold" nodeType="withEffect">
                                  <p:stCondLst>
                                    <p:cond delay="0"/>
                                  </p:stCondLst>
                                  <p:childTnLst>
                                    <p:set>
                                      <p:cBhvr>
                                        <p:cTn id="33" dur="1" fill="hold">
                                          <p:stCondLst>
                                            <p:cond delay="0"/>
                                          </p:stCondLst>
                                        </p:cTn>
                                        <p:tgtEl>
                                          <p:spTgt spid="101"/>
                                        </p:tgtEl>
                                        <p:attrNameLst>
                                          <p:attrName>style.visibility</p:attrName>
                                        </p:attrNameLst>
                                      </p:cBhvr>
                                      <p:to>
                                        <p:strVal val="visible"/>
                                      </p:to>
                                    </p:set>
                                    <p:animEffect transition="in" filter="fade">
                                      <p:cBhvr>
                                        <p:cTn id="34" dur="2000"/>
                                        <p:tgtEl>
                                          <p:spTgt spid="10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up)">
                                      <p:cBhvr>
                                        <p:cTn id="39" dur="500"/>
                                        <p:tgtEl>
                                          <p:spTgt spid="19"/>
                                        </p:tgtEl>
                                      </p:cBhvr>
                                    </p:animEffect>
                                  </p:childTnLst>
                                </p:cTn>
                              </p:par>
                            </p:childTnLst>
                          </p:cTn>
                        </p:par>
                        <p:par>
                          <p:cTn id="40" fill="hold">
                            <p:stCondLst>
                              <p:cond delay="500"/>
                            </p:stCondLst>
                            <p:childTnLst>
                              <p:par>
                                <p:cTn id="41" presetID="22" presetClass="entr" presetSubtype="1"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up)">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bwMode="auto">
          <a:xfrm>
            <a:off x="427164" y="1532107"/>
            <a:ext cx="8375650" cy="4563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marR="0" indent="0" algn="l" defTabSz="914400" rtl="0" eaLnBrk="1" fontAlgn="auto" latinLnBrk="0" hangingPunct="1">
              <a:lnSpc>
                <a:spcPts val="3100"/>
              </a:lnSpc>
              <a:spcBef>
                <a:spcPct val="0"/>
              </a:spcBef>
              <a:spcAft>
                <a:spcPts val="0"/>
              </a:spcAft>
              <a:buClrTx/>
              <a:buSzTx/>
              <a:buFontTx/>
              <a:buNone/>
              <a:tabLst/>
              <a:defRPr sz="3200" kern="1200" cap="small" baseline="0">
                <a:solidFill>
                  <a:schemeClr val="bg1"/>
                </a:solidFill>
                <a:latin typeface="Futura Bk" pitchFamily="34" charset="0"/>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2000" dirty="0" smtClean="0"/>
              <a:t>Increased Challenges/Opportunity From:</a:t>
            </a:r>
          </a:p>
          <a:p>
            <a:pPr marL="342900" indent="-342900">
              <a:buFont typeface="Arial" panose="020B0604020202020204" pitchFamily="34" charset="0"/>
              <a:buChar char="•"/>
            </a:pPr>
            <a:r>
              <a:rPr lang="en-US" sz="2000" dirty="0" smtClean="0"/>
              <a:t>Information Overload</a:t>
            </a:r>
          </a:p>
          <a:p>
            <a:pPr marL="342900" indent="-342900">
              <a:buFont typeface="Arial" panose="020B0604020202020204" pitchFamily="34" charset="0"/>
              <a:buChar char="•"/>
            </a:pPr>
            <a:r>
              <a:rPr lang="en-US" sz="2000" dirty="0" smtClean="0"/>
              <a:t>Security Concerns</a:t>
            </a:r>
          </a:p>
          <a:p>
            <a:pPr marL="342900" indent="-342900">
              <a:buFont typeface="Arial" panose="020B0604020202020204" pitchFamily="34" charset="0"/>
              <a:buChar char="•"/>
            </a:pPr>
            <a:r>
              <a:rPr lang="en-US" sz="2000" dirty="0" smtClean="0"/>
              <a:t>Environmental Disruptions</a:t>
            </a:r>
          </a:p>
          <a:p>
            <a:pPr marL="342900" indent="-342900">
              <a:buFont typeface="Arial" panose="020B0604020202020204" pitchFamily="34" charset="0"/>
              <a:buChar char="•"/>
            </a:pPr>
            <a:r>
              <a:rPr lang="en-US" sz="2000" dirty="0" smtClean="0"/>
              <a:t>Globalization</a:t>
            </a:r>
          </a:p>
          <a:p>
            <a:pPr marL="342900" indent="-342900">
              <a:buFont typeface="Arial" panose="020B0604020202020204" pitchFamily="34" charset="0"/>
              <a:buChar char="•"/>
            </a:pPr>
            <a:r>
              <a:rPr lang="en-US" sz="2000" dirty="0" smtClean="0"/>
              <a:t>Geopolitical Events</a:t>
            </a:r>
          </a:p>
          <a:p>
            <a:pPr marL="342900" indent="-342900">
              <a:buFont typeface="Arial" panose="020B0604020202020204" pitchFamily="34" charset="0"/>
              <a:buChar char="•"/>
            </a:pPr>
            <a:r>
              <a:rPr lang="en-US" sz="2000" dirty="0" smtClean="0"/>
              <a:t>Sustainability</a:t>
            </a:r>
          </a:p>
          <a:p>
            <a:pPr marL="342900" indent="-342900">
              <a:buFont typeface="Arial" panose="020B0604020202020204" pitchFamily="34" charset="0"/>
              <a:buChar char="•"/>
            </a:pPr>
            <a:r>
              <a:rPr lang="en-US" sz="2000" dirty="0" smtClean="0"/>
              <a:t>Resource Management</a:t>
            </a:r>
          </a:p>
          <a:p>
            <a:pPr marL="342900" indent="-342900">
              <a:buFont typeface="Arial" panose="020B0604020202020204" pitchFamily="34" charset="0"/>
              <a:buChar char="•"/>
            </a:pPr>
            <a:r>
              <a:rPr lang="en-US" sz="2000" dirty="0" smtClean="0"/>
              <a:t>Energy Costs</a:t>
            </a:r>
          </a:p>
          <a:p>
            <a:pPr marL="342900" indent="-342900">
              <a:buFont typeface="Arial" panose="020B0604020202020204" pitchFamily="34" charset="0"/>
              <a:buChar char="•"/>
            </a:pPr>
            <a:r>
              <a:rPr lang="en-US" sz="2000" dirty="0" smtClean="0"/>
              <a:t>Regulations</a:t>
            </a:r>
          </a:p>
          <a:p>
            <a:pPr marL="342900" indent="-342900">
              <a:buFont typeface="Arial" panose="020B0604020202020204" pitchFamily="34" charset="0"/>
              <a:buChar char="•"/>
            </a:pPr>
            <a:r>
              <a:rPr lang="en-US" sz="2000" dirty="0" smtClean="0"/>
              <a:t>Rapid Social Shifts</a:t>
            </a:r>
          </a:p>
        </p:txBody>
      </p:sp>
      <p:pic>
        <p:nvPicPr>
          <p:cNvPr id="6" name="Picture 5"/>
          <p:cNvPicPr>
            <a:picLocks/>
          </p:cNvPicPr>
          <p:nvPr/>
        </p:nvPicPr>
        <p:blipFill>
          <a:blip r:embed="rId2" cstate="screen">
            <a:extLst>
              <a:ext uri="{28A0092B-C50C-407E-A947-70E740481C1C}">
                <a14:useLocalDpi xmlns:a14="http://schemas.microsoft.com/office/drawing/2010/main"/>
              </a:ext>
            </a:extLst>
          </a:blip>
          <a:stretch>
            <a:fillRect/>
          </a:stretch>
        </p:blipFill>
        <p:spPr>
          <a:xfrm>
            <a:off x="2030685" y="772251"/>
            <a:ext cx="1061122" cy="524031"/>
          </a:xfrm>
          <a:prstGeom prst="rect">
            <a:avLst/>
          </a:prstGeom>
        </p:spPr>
      </p:pic>
      <p:pic>
        <p:nvPicPr>
          <p:cNvPr id="7" name="Picture 6"/>
          <p:cNvPicPr>
            <a:picLocks/>
          </p:cNvPicPr>
          <p:nvPr/>
        </p:nvPicPr>
        <p:blipFill>
          <a:blip r:embed="rId3" cstate="screen">
            <a:extLst>
              <a:ext uri="{28A0092B-C50C-407E-A947-70E740481C1C}">
                <a14:useLocalDpi xmlns:a14="http://schemas.microsoft.com/office/drawing/2010/main"/>
              </a:ext>
            </a:extLst>
          </a:blip>
          <a:stretch>
            <a:fillRect/>
          </a:stretch>
        </p:blipFill>
        <p:spPr>
          <a:xfrm>
            <a:off x="220921" y="772252"/>
            <a:ext cx="1061122" cy="524031"/>
          </a:xfrm>
          <a:prstGeom prst="rect">
            <a:avLst/>
          </a:prstGeom>
        </p:spPr>
      </p:pic>
      <p:sp>
        <p:nvSpPr>
          <p:cNvPr id="2" name="Title 1"/>
          <p:cNvSpPr>
            <a:spLocks noGrp="1"/>
          </p:cNvSpPr>
          <p:nvPr>
            <p:ph type="title"/>
          </p:nvPr>
        </p:nvSpPr>
        <p:spPr/>
        <p:txBody>
          <a:bodyPr/>
          <a:lstStyle/>
          <a:p>
            <a:r>
              <a:rPr lang="en-US" dirty="0" smtClean="0"/>
              <a:t>Challenges &amp; Opportunities</a:t>
            </a:r>
            <a:endParaRPr lang="en-US" dirty="0"/>
          </a:p>
        </p:txBody>
      </p:sp>
      <p:pic>
        <p:nvPicPr>
          <p:cNvPr id="3" name="Picture 2"/>
          <p:cNvPicPr>
            <a:picLocks/>
          </p:cNvPicPr>
          <p:nvPr/>
        </p:nvPicPr>
        <p:blipFill>
          <a:blip r:embed="rId4" cstate="screen">
            <a:extLst>
              <a:ext uri="{28A0092B-C50C-407E-A947-70E740481C1C}">
                <a14:useLocalDpi xmlns:a14="http://schemas.microsoft.com/office/drawing/2010/main"/>
              </a:ext>
            </a:extLst>
          </a:blip>
          <a:stretch>
            <a:fillRect/>
          </a:stretch>
        </p:blipFill>
        <p:spPr>
          <a:xfrm>
            <a:off x="7459974" y="772250"/>
            <a:ext cx="1061121" cy="524031"/>
          </a:xfrm>
          <a:prstGeom prst="rect">
            <a:avLst/>
          </a:prstGeom>
        </p:spPr>
      </p:pic>
      <p:pic>
        <p:nvPicPr>
          <p:cNvPr id="4" name="Picture 3"/>
          <p:cNvPicPr>
            <a:picLocks/>
          </p:cNvPicPr>
          <p:nvPr/>
        </p:nvPicPr>
        <p:blipFill>
          <a:blip r:embed="rId5" cstate="screen">
            <a:extLst>
              <a:ext uri="{28A0092B-C50C-407E-A947-70E740481C1C}">
                <a14:useLocalDpi xmlns:a14="http://schemas.microsoft.com/office/drawing/2010/main"/>
              </a:ext>
            </a:extLst>
          </a:blip>
          <a:stretch>
            <a:fillRect/>
          </a:stretch>
        </p:blipFill>
        <p:spPr>
          <a:xfrm>
            <a:off x="5650213" y="776870"/>
            <a:ext cx="1061121" cy="524031"/>
          </a:xfrm>
          <a:prstGeom prst="rect">
            <a:avLst/>
          </a:prstGeom>
        </p:spPr>
      </p:pic>
      <p:pic>
        <p:nvPicPr>
          <p:cNvPr id="5" name="Picture 4"/>
          <p:cNvPicPr>
            <a:picLocks/>
          </p:cNvPicPr>
          <p:nvPr/>
        </p:nvPicPr>
        <p:blipFill>
          <a:blip r:embed="rId6" cstate="screen">
            <a:extLst>
              <a:ext uri="{28A0092B-C50C-407E-A947-70E740481C1C}">
                <a14:useLocalDpi xmlns:a14="http://schemas.microsoft.com/office/drawing/2010/main"/>
              </a:ext>
            </a:extLst>
          </a:blip>
          <a:stretch>
            <a:fillRect/>
          </a:stretch>
        </p:blipFill>
        <p:spPr>
          <a:xfrm>
            <a:off x="3840449" y="776870"/>
            <a:ext cx="1061122" cy="524031"/>
          </a:xfrm>
          <a:prstGeom prst="rect">
            <a:avLst/>
          </a:prstGeom>
        </p:spPr>
      </p:pic>
      <p:sp>
        <p:nvSpPr>
          <p:cNvPr id="12" name="Rectangle 11"/>
          <p:cNvSpPr/>
          <p:nvPr/>
        </p:nvSpPr>
        <p:spPr>
          <a:xfrm rot="16200000">
            <a:off x="4536480" y="-2624957"/>
            <a:ext cx="45720" cy="8264351"/>
          </a:xfrm>
          <a:prstGeom prst="rect">
            <a:avLst/>
          </a:prstGeom>
          <a:solidFill>
            <a:schemeClr val="bg1"/>
          </a:solidFill>
          <a:ln w="3175">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ooter Placeholder 4"/>
          <p:cNvSpPr>
            <a:spLocks noGrp="1"/>
          </p:cNvSpPr>
          <p:nvPr>
            <p:ph type="ftr" sz="quarter" idx="4294967295"/>
          </p:nvPr>
        </p:nvSpPr>
        <p:spPr>
          <a:xfrm>
            <a:off x="3124200" y="6356351"/>
            <a:ext cx="2895600" cy="366183"/>
          </a:xfrm>
          <a:prstGeom prst="rect">
            <a:avLst/>
          </a:prstGeom>
        </p:spPr>
        <p:txBody>
          <a:bodyPr/>
          <a:lstStyle>
            <a:lvl1pPr>
              <a:defRPr/>
            </a:lvl1pPr>
          </a:lstStyle>
          <a:p>
            <a:pPr>
              <a:defRPr/>
            </a:pPr>
            <a:r>
              <a:rPr lang="en-US" dirty="0" smtClean="0"/>
              <a:t>Copyright </a:t>
            </a:r>
            <a:r>
              <a:rPr lang="en-US" i="1" dirty="0" err="1" smtClean="0"/>
              <a:t>JLWFutures</a:t>
            </a:r>
            <a:r>
              <a:rPr lang="en-US" dirty="0" smtClean="0"/>
              <a:t> 2014</a:t>
            </a:r>
            <a:endParaRPr lang="en-US" dirty="0"/>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334744" y="2370137"/>
            <a:ext cx="4356772" cy="30472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122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6">
                                            <p:txEl>
                                              <p:pRg st="0" end="0"/>
                                            </p:txEl>
                                          </p:spTgt>
                                        </p:tgtEl>
                                        <p:attrNameLst>
                                          <p:attrName>style.visibility</p:attrName>
                                        </p:attrNameLst>
                                      </p:cBhvr>
                                      <p:to>
                                        <p:strVal val="visible"/>
                                      </p:to>
                                    </p:set>
                                    <p:animEffect transition="in" filter="fade">
                                      <p:cBhvr>
                                        <p:cTn id="9" dur="500"/>
                                        <p:tgtEl>
                                          <p:spTgt spid="1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6">
                                            <p:txEl>
                                              <p:pRg st="1" end="1"/>
                                            </p:txEl>
                                          </p:spTgt>
                                        </p:tgtEl>
                                        <p:attrNameLst>
                                          <p:attrName>style.visibility</p:attrName>
                                        </p:attrNameLst>
                                      </p:cBhvr>
                                      <p:to>
                                        <p:strVal val="visible"/>
                                      </p:to>
                                    </p:set>
                                    <p:animEffect transition="in" filter="fade">
                                      <p:cBhvr>
                                        <p:cTn id="14" dur="500"/>
                                        <p:tgtEl>
                                          <p:spTgt spid="1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animEffect transition="in" filter="fade">
                                      <p:cBhvr>
                                        <p:cTn id="19" dur="500"/>
                                        <p:tgtEl>
                                          <p:spTgt spid="16">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
                                            <p:txEl>
                                              <p:pRg st="3" end="3"/>
                                            </p:txEl>
                                          </p:spTgt>
                                        </p:tgtEl>
                                        <p:attrNameLst>
                                          <p:attrName>style.visibility</p:attrName>
                                        </p:attrNameLst>
                                      </p:cBhvr>
                                      <p:to>
                                        <p:strVal val="visible"/>
                                      </p:to>
                                    </p:set>
                                    <p:animEffect transition="in" filter="fade">
                                      <p:cBhvr>
                                        <p:cTn id="24" dur="500"/>
                                        <p:tgtEl>
                                          <p:spTgt spid="1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xEl>
                                              <p:pRg st="4" end="4"/>
                                            </p:txEl>
                                          </p:spTgt>
                                        </p:tgtEl>
                                        <p:attrNameLst>
                                          <p:attrName>style.visibility</p:attrName>
                                        </p:attrNameLst>
                                      </p:cBhvr>
                                      <p:to>
                                        <p:strVal val="visible"/>
                                      </p:to>
                                    </p:set>
                                    <p:animEffect transition="in" filter="fade">
                                      <p:cBhvr>
                                        <p:cTn id="29" dur="500"/>
                                        <p:tgtEl>
                                          <p:spTgt spid="16">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6">
                                            <p:txEl>
                                              <p:pRg st="5" end="5"/>
                                            </p:txEl>
                                          </p:spTgt>
                                        </p:tgtEl>
                                        <p:attrNameLst>
                                          <p:attrName>style.visibility</p:attrName>
                                        </p:attrNameLst>
                                      </p:cBhvr>
                                      <p:to>
                                        <p:strVal val="visible"/>
                                      </p:to>
                                    </p:set>
                                    <p:animEffect transition="in" filter="fade">
                                      <p:cBhvr>
                                        <p:cTn id="34" dur="500"/>
                                        <p:tgtEl>
                                          <p:spTgt spid="16">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xEl>
                                              <p:pRg st="6" end="6"/>
                                            </p:txEl>
                                          </p:spTgt>
                                        </p:tgtEl>
                                        <p:attrNameLst>
                                          <p:attrName>style.visibility</p:attrName>
                                        </p:attrNameLst>
                                      </p:cBhvr>
                                      <p:to>
                                        <p:strVal val="visible"/>
                                      </p:to>
                                    </p:set>
                                    <p:animEffect transition="in" filter="fade">
                                      <p:cBhvr>
                                        <p:cTn id="39" dur="500"/>
                                        <p:tgtEl>
                                          <p:spTgt spid="16">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6">
                                            <p:txEl>
                                              <p:pRg st="7" end="7"/>
                                            </p:txEl>
                                          </p:spTgt>
                                        </p:tgtEl>
                                        <p:attrNameLst>
                                          <p:attrName>style.visibility</p:attrName>
                                        </p:attrNameLst>
                                      </p:cBhvr>
                                      <p:to>
                                        <p:strVal val="visible"/>
                                      </p:to>
                                    </p:set>
                                    <p:animEffect transition="in" filter="fade">
                                      <p:cBhvr>
                                        <p:cTn id="44" dur="500"/>
                                        <p:tgtEl>
                                          <p:spTgt spid="16">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6">
                                            <p:txEl>
                                              <p:pRg st="8" end="8"/>
                                            </p:txEl>
                                          </p:spTgt>
                                        </p:tgtEl>
                                        <p:attrNameLst>
                                          <p:attrName>style.visibility</p:attrName>
                                        </p:attrNameLst>
                                      </p:cBhvr>
                                      <p:to>
                                        <p:strVal val="visible"/>
                                      </p:to>
                                    </p:set>
                                    <p:animEffect transition="in" filter="fade">
                                      <p:cBhvr>
                                        <p:cTn id="49" dur="500"/>
                                        <p:tgtEl>
                                          <p:spTgt spid="16">
                                            <p:txEl>
                                              <p:pRg st="8" end="8"/>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6">
                                            <p:txEl>
                                              <p:pRg st="9" end="9"/>
                                            </p:txEl>
                                          </p:spTgt>
                                        </p:tgtEl>
                                        <p:attrNameLst>
                                          <p:attrName>style.visibility</p:attrName>
                                        </p:attrNameLst>
                                      </p:cBhvr>
                                      <p:to>
                                        <p:strVal val="visible"/>
                                      </p:to>
                                    </p:set>
                                    <p:animEffect transition="in" filter="fade">
                                      <p:cBhvr>
                                        <p:cTn id="54" dur="500"/>
                                        <p:tgtEl>
                                          <p:spTgt spid="16">
                                            <p:txEl>
                                              <p:pRg st="9" end="9"/>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6">
                                            <p:txEl>
                                              <p:pRg st="10" end="10"/>
                                            </p:txEl>
                                          </p:spTgt>
                                        </p:tgtEl>
                                        <p:attrNameLst>
                                          <p:attrName>style.visibility</p:attrName>
                                        </p:attrNameLst>
                                      </p:cBhvr>
                                      <p:to>
                                        <p:strVal val="visible"/>
                                      </p:to>
                                    </p:set>
                                    <p:animEffect transition="in" filter="fade">
                                      <p:cBhvr>
                                        <p:cTn id="59" dur="500"/>
                                        <p:tgtEl>
                                          <p:spTgt spid="1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1"/>
          <p:cNvSpPr>
            <a:spLocks noGrp="1"/>
          </p:cNvSpPr>
          <p:nvPr>
            <p:ph type="title"/>
          </p:nvPr>
        </p:nvSpPr>
        <p:spPr>
          <a:xfrm>
            <a:off x="-1" y="1"/>
            <a:ext cx="9060873" cy="822035"/>
          </a:xfrm>
        </p:spPr>
        <p:txBody>
          <a:bodyPr/>
          <a:lstStyle/>
          <a:p>
            <a:pPr marL="461963" algn="l"/>
            <a:r>
              <a:rPr lang="en-US" sz="3600" dirty="0" smtClean="0"/>
              <a:t>Recommended Reading on these topics</a:t>
            </a:r>
            <a:endParaRPr lang="en-US" sz="2400" dirty="0" smtClean="0"/>
          </a:p>
        </p:txBody>
      </p:sp>
      <p:sp>
        <p:nvSpPr>
          <p:cNvPr id="4" name="Rectangle 3"/>
          <p:cNvSpPr>
            <a:spLocks noChangeArrowheads="1"/>
          </p:cNvSpPr>
          <p:nvPr/>
        </p:nvSpPr>
        <p:spPr bwMode="auto">
          <a:xfrm>
            <a:off x="602671" y="842819"/>
            <a:ext cx="7765473" cy="4616648"/>
          </a:xfrm>
          <a:prstGeom prst="rect">
            <a:avLst/>
          </a:prstGeom>
          <a:noFill/>
          <a:ln w="9525">
            <a:noFill/>
            <a:miter lim="800000"/>
            <a:headEnd/>
            <a:tailEnd/>
          </a:ln>
        </p:spPr>
        <p:txBody>
          <a:bodyPr wrap="square">
            <a:spAutoFit/>
          </a:bodyPr>
          <a:lstStyle/>
          <a:p>
            <a:pPr eaLnBrk="0" fontAlgn="auto" hangingPunct="0">
              <a:spcAft>
                <a:spcPts val="0"/>
              </a:spcAft>
              <a:defRPr/>
            </a:pPr>
            <a:r>
              <a:rPr lang="en-US" i="1" dirty="0" smtClean="0">
                <a:solidFill>
                  <a:schemeClr val="accent1">
                    <a:lumMod val="40000"/>
                    <a:lumOff val="60000"/>
                  </a:schemeClr>
                </a:solidFill>
                <a:effectLst>
                  <a:outerShdw blurRad="38100" dist="38100" dir="2700000" algn="tl">
                    <a:srgbClr val="000000">
                      <a:alpha val="43137"/>
                    </a:srgbClr>
                  </a:outerShdw>
                </a:effectLst>
                <a:latin typeface="+mn-lt"/>
                <a:cs typeface="+mn-cs"/>
              </a:rPr>
              <a:t>Abundance: The Future is Better Than You Think</a:t>
            </a:r>
            <a:r>
              <a:rPr lang="en-US" dirty="0" smtClean="0">
                <a:solidFill>
                  <a:schemeClr val="accent1">
                    <a:lumMod val="40000"/>
                    <a:lumOff val="60000"/>
                  </a:schemeClr>
                </a:solidFill>
                <a:effectLst>
                  <a:outerShdw blurRad="38100" dist="38100" dir="2700000" algn="tl">
                    <a:srgbClr val="000000">
                      <a:alpha val="43137"/>
                    </a:srgbClr>
                  </a:outerShdw>
                </a:effectLst>
                <a:latin typeface="+mn-lt"/>
                <a:cs typeface="+mn-cs"/>
              </a:rPr>
              <a:t>*	</a:t>
            </a:r>
          </a:p>
          <a:p>
            <a:pPr eaLnBrk="0" fontAlgn="auto" hangingPunct="0">
              <a:spcAft>
                <a:spcPts val="0"/>
              </a:spcAft>
              <a:defRPr/>
            </a:pPr>
            <a:r>
              <a:rPr lang="en-US" sz="1600" i="1" dirty="0">
                <a:solidFill>
                  <a:schemeClr val="accent1">
                    <a:lumMod val="40000"/>
                    <a:lumOff val="60000"/>
                  </a:schemeClr>
                </a:solidFill>
                <a:effectLst>
                  <a:outerShdw blurRad="38100" dist="38100" dir="2700000" algn="tl">
                    <a:srgbClr val="000000">
                      <a:alpha val="43137"/>
                    </a:srgbClr>
                  </a:outerShdw>
                </a:effectLst>
                <a:latin typeface="+mn-lt"/>
                <a:cs typeface="+mn-cs"/>
              </a:rPr>
              <a:t>	</a:t>
            </a:r>
            <a:r>
              <a:rPr lang="en-US" sz="1600" i="1" dirty="0" smtClean="0">
                <a:solidFill>
                  <a:schemeClr val="accent1">
                    <a:lumMod val="40000"/>
                    <a:lumOff val="60000"/>
                  </a:schemeClr>
                </a:solidFill>
                <a:effectLst>
                  <a:outerShdw blurRad="38100" dist="38100" dir="2700000" algn="tl">
                    <a:srgbClr val="000000">
                      <a:alpha val="43137"/>
                    </a:srgbClr>
                  </a:outerShdw>
                </a:effectLst>
                <a:latin typeface="+mn-lt"/>
                <a:cs typeface="+mn-cs"/>
              </a:rPr>
              <a:t>			- Peter </a:t>
            </a:r>
            <a:r>
              <a:rPr lang="en-US" sz="1600" i="1" dirty="0" err="1" smtClean="0">
                <a:solidFill>
                  <a:schemeClr val="accent1">
                    <a:lumMod val="40000"/>
                    <a:lumOff val="60000"/>
                  </a:schemeClr>
                </a:solidFill>
                <a:effectLst>
                  <a:outerShdw blurRad="38100" dist="38100" dir="2700000" algn="tl">
                    <a:srgbClr val="000000">
                      <a:alpha val="43137"/>
                    </a:srgbClr>
                  </a:outerShdw>
                </a:effectLst>
                <a:latin typeface="+mn-lt"/>
                <a:cs typeface="+mn-cs"/>
              </a:rPr>
              <a:t>Diamandis</a:t>
            </a:r>
            <a:r>
              <a:rPr lang="en-US" sz="1600" i="1" dirty="0" smtClean="0">
                <a:solidFill>
                  <a:schemeClr val="accent1">
                    <a:lumMod val="40000"/>
                    <a:lumOff val="60000"/>
                  </a:schemeClr>
                </a:solidFill>
                <a:effectLst>
                  <a:outerShdw blurRad="38100" dist="38100" dir="2700000" algn="tl">
                    <a:srgbClr val="000000">
                      <a:alpha val="43137"/>
                    </a:srgbClr>
                  </a:outerShdw>
                </a:effectLst>
                <a:latin typeface="+mn-lt"/>
                <a:cs typeface="+mn-cs"/>
              </a:rPr>
              <a:t> &amp; Steven Kotler</a:t>
            </a:r>
          </a:p>
          <a:p>
            <a:pPr eaLnBrk="0" fontAlgn="auto" hangingPunct="0">
              <a:spcAft>
                <a:spcPts val="0"/>
              </a:spcAft>
              <a:defRPr/>
            </a:pPr>
            <a:endParaRPr lang="en-US" dirty="0" smtClean="0">
              <a:solidFill>
                <a:schemeClr val="accent1">
                  <a:lumMod val="40000"/>
                  <a:lumOff val="60000"/>
                </a:schemeClr>
              </a:solidFill>
              <a:effectLst>
                <a:outerShdw blurRad="38100" dist="38100" dir="2700000" algn="tl">
                  <a:srgbClr val="000000">
                    <a:alpha val="43137"/>
                  </a:srgbClr>
                </a:outerShdw>
              </a:effectLst>
              <a:latin typeface="+mn-lt"/>
              <a:cs typeface="+mn-cs"/>
            </a:endParaRPr>
          </a:p>
          <a:p>
            <a:pPr eaLnBrk="0" fontAlgn="auto" hangingPunct="0">
              <a:spcAft>
                <a:spcPts val="0"/>
              </a:spcAft>
              <a:defRPr/>
            </a:pPr>
            <a:r>
              <a:rPr lang="en-US" i="1" dirty="0" smtClean="0">
                <a:solidFill>
                  <a:schemeClr val="accent1">
                    <a:lumMod val="40000"/>
                    <a:lumOff val="60000"/>
                  </a:schemeClr>
                </a:solidFill>
                <a:effectLst>
                  <a:outerShdw blurRad="38100" dist="38100" dir="2700000" algn="tl">
                    <a:srgbClr val="000000">
                      <a:alpha val="43137"/>
                    </a:srgbClr>
                  </a:outerShdw>
                </a:effectLst>
                <a:latin typeface="+mn-lt"/>
                <a:cs typeface="+mn-cs"/>
              </a:rPr>
              <a:t>Radical Abundance: How a Revolution in Nanotechnology will Change Civilization</a:t>
            </a:r>
          </a:p>
          <a:p>
            <a:pPr eaLnBrk="0" fontAlgn="auto" hangingPunct="0">
              <a:spcAft>
                <a:spcPts val="0"/>
              </a:spcAft>
              <a:defRPr/>
            </a:pPr>
            <a:r>
              <a:rPr lang="en-US" sz="1600" i="1" dirty="0" smtClean="0">
                <a:solidFill>
                  <a:schemeClr val="accent1">
                    <a:lumMod val="40000"/>
                    <a:lumOff val="60000"/>
                  </a:schemeClr>
                </a:solidFill>
                <a:effectLst>
                  <a:outerShdw blurRad="38100" dist="38100" dir="2700000" algn="tl">
                    <a:srgbClr val="000000">
                      <a:alpha val="43137"/>
                    </a:srgbClr>
                  </a:outerShdw>
                </a:effectLst>
                <a:latin typeface="+mn-lt"/>
                <a:cs typeface="+mn-cs"/>
              </a:rPr>
              <a:t>				- K. Eric Drexler</a:t>
            </a:r>
          </a:p>
          <a:p>
            <a:pPr lvl="0" eaLnBrk="0" fontAlgn="auto" hangingPunct="0">
              <a:spcAft>
                <a:spcPts val="0"/>
              </a:spcAft>
              <a:tabLst>
                <a:tab pos="3657600" algn="l"/>
              </a:tabLst>
              <a:defRPr/>
            </a:pPr>
            <a:endParaRPr lang="en-US" dirty="0" smtClean="0">
              <a:solidFill>
                <a:srgbClr val="4F81BD">
                  <a:lumMod val="40000"/>
                  <a:lumOff val="60000"/>
                </a:srgbClr>
              </a:solidFill>
              <a:effectLst>
                <a:outerShdw blurRad="38100" dist="38100" dir="2700000" algn="tl">
                  <a:srgbClr val="000000">
                    <a:alpha val="43137"/>
                  </a:srgbClr>
                </a:outerShdw>
              </a:effectLst>
              <a:latin typeface="Calibri"/>
              <a:cs typeface="+mn-cs"/>
            </a:endParaRPr>
          </a:p>
          <a:p>
            <a:pPr lvl="0" eaLnBrk="0" fontAlgn="auto" hangingPunct="0">
              <a:spcAft>
                <a:spcPts val="0"/>
              </a:spcAft>
              <a:tabLst>
                <a:tab pos="3657600" algn="l"/>
              </a:tabLst>
              <a:defRPr/>
            </a:pPr>
            <a:r>
              <a:rPr lang="en-US" i="1" dirty="0" smtClean="0">
                <a:solidFill>
                  <a:srgbClr val="4F81BD">
                    <a:lumMod val="40000"/>
                    <a:lumOff val="60000"/>
                  </a:srgbClr>
                </a:solidFill>
                <a:effectLst>
                  <a:outerShdw blurRad="38100" dist="38100" dir="2700000" algn="tl">
                    <a:srgbClr val="000000">
                      <a:alpha val="43137"/>
                    </a:srgbClr>
                  </a:outerShdw>
                </a:effectLst>
                <a:latin typeface="Calibri"/>
                <a:cs typeface="+mn-cs"/>
              </a:rPr>
              <a:t>Singularity Rising: Surviving and Thriving  in a Smarter, Richer and More Dangerous World</a:t>
            </a:r>
            <a:r>
              <a:rPr lang="en-US" dirty="0">
                <a:solidFill>
                  <a:srgbClr val="4F81BD">
                    <a:lumMod val="40000"/>
                    <a:lumOff val="60000"/>
                  </a:srgbClr>
                </a:solidFill>
                <a:effectLst>
                  <a:outerShdw blurRad="38100" dist="38100" dir="2700000" algn="tl">
                    <a:srgbClr val="000000">
                      <a:alpha val="43137"/>
                    </a:srgbClr>
                  </a:outerShdw>
                </a:effectLst>
                <a:latin typeface="Calibri"/>
                <a:cs typeface="+mn-cs"/>
              </a:rPr>
              <a:t>	</a:t>
            </a:r>
            <a:r>
              <a:rPr lang="en-US" dirty="0" smtClean="0">
                <a:solidFill>
                  <a:srgbClr val="4F81BD">
                    <a:lumMod val="40000"/>
                    <a:lumOff val="60000"/>
                  </a:srgbClr>
                </a:solidFill>
                <a:effectLst>
                  <a:outerShdw blurRad="38100" dist="38100" dir="2700000" algn="tl">
                    <a:srgbClr val="000000">
                      <a:alpha val="43137"/>
                    </a:srgbClr>
                  </a:outerShdw>
                </a:effectLst>
                <a:latin typeface="Calibri"/>
                <a:cs typeface="+mn-cs"/>
              </a:rPr>
              <a:t>- </a:t>
            </a:r>
            <a:r>
              <a:rPr lang="en-US" sz="1600" i="1" dirty="0" smtClean="0">
                <a:solidFill>
                  <a:srgbClr val="4F81BD">
                    <a:lumMod val="40000"/>
                    <a:lumOff val="60000"/>
                  </a:srgbClr>
                </a:solidFill>
                <a:effectLst>
                  <a:outerShdw blurRad="38100" dist="38100" dir="2700000" algn="tl">
                    <a:srgbClr val="000000">
                      <a:alpha val="43137"/>
                    </a:srgbClr>
                  </a:outerShdw>
                </a:effectLst>
                <a:latin typeface="Calibri"/>
                <a:cs typeface="+mn-cs"/>
              </a:rPr>
              <a:t>James D. Miller</a:t>
            </a:r>
          </a:p>
          <a:p>
            <a:pPr lvl="0" eaLnBrk="0" fontAlgn="auto" hangingPunct="0">
              <a:spcAft>
                <a:spcPts val="0"/>
              </a:spcAft>
              <a:defRPr/>
            </a:pPr>
            <a:endParaRPr lang="en-US" dirty="0" smtClean="0">
              <a:solidFill>
                <a:srgbClr val="4F81BD">
                  <a:lumMod val="40000"/>
                  <a:lumOff val="60000"/>
                </a:srgbClr>
              </a:solidFill>
              <a:effectLst>
                <a:outerShdw blurRad="38100" dist="38100" dir="2700000" algn="tl">
                  <a:srgbClr val="000000">
                    <a:alpha val="43137"/>
                  </a:srgbClr>
                </a:outerShdw>
              </a:effectLst>
              <a:latin typeface="Calibri"/>
              <a:cs typeface="+mn-cs"/>
            </a:endParaRPr>
          </a:p>
          <a:p>
            <a:pPr lvl="0" eaLnBrk="0" fontAlgn="auto" hangingPunct="0">
              <a:spcAft>
                <a:spcPts val="0"/>
              </a:spcAft>
              <a:defRPr/>
            </a:pPr>
            <a:r>
              <a:rPr lang="en-US" i="1" dirty="0" smtClean="0">
                <a:solidFill>
                  <a:srgbClr val="4F81BD">
                    <a:lumMod val="40000"/>
                    <a:lumOff val="60000"/>
                  </a:srgbClr>
                </a:solidFill>
                <a:effectLst>
                  <a:outerShdw blurRad="38100" dist="38100" dir="2700000" algn="tl">
                    <a:srgbClr val="000000">
                      <a:alpha val="43137"/>
                    </a:srgbClr>
                  </a:outerShdw>
                </a:effectLst>
                <a:latin typeface="Calibri"/>
                <a:cs typeface="+mn-cs"/>
              </a:rPr>
              <a:t>Race Against the Machine: How the Digital Revolution is Accelerating Innovation, Driving Productivity, and Irreversibly Transforming Employment and the Economy</a:t>
            </a:r>
            <a:endParaRPr lang="en-US" i="1" dirty="0">
              <a:solidFill>
                <a:srgbClr val="4F81BD">
                  <a:lumMod val="40000"/>
                  <a:lumOff val="60000"/>
                </a:srgbClr>
              </a:solidFill>
              <a:effectLst>
                <a:outerShdw blurRad="38100" dist="38100" dir="2700000" algn="tl">
                  <a:srgbClr val="000000">
                    <a:alpha val="43137"/>
                  </a:srgbClr>
                </a:outerShdw>
              </a:effectLst>
              <a:latin typeface="Calibri"/>
              <a:cs typeface="+mn-cs"/>
            </a:endParaRPr>
          </a:p>
          <a:p>
            <a:pPr lvl="0" eaLnBrk="0" fontAlgn="auto" hangingPunct="0">
              <a:spcAft>
                <a:spcPts val="0"/>
              </a:spcAft>
              <a:defRPr/>
            </a:pPr>
            <a:r>
              <a:rPr lang="en-US" sz="1600" i="1" dirty="0" smtClean="0">
                <a:solidFill>
                  <a:srgbClr val="4F81BD">
                    <a:lumMod val="40000"/>
                    <a:lumOff val="60000"/>
                  </a:srgbClr>
                </a:solidFill>
                <a:effectLst>
                  <a:outerShdw blurRad="38100" dist="38100" dir="2700000" algn="tl">
                    <a:srgbClr val="000000">
                      <a:alpha val="43137"/>
                    </a:srgbClr>
                  </a:outerShdw>
                </a:effectLst>
                <a:latin typeface="Calibri"/>
                <a:cs typeface="+mn-cs"/>
              </a:rPr>
              <a:t>				- Erik </a:t>
            </a:r>
            <a:r>
              <a:rPr lang="en-US" sz="1600" i="1" dirty="0" err="1" smtClean="0">
                <a:solidFill>
                  <a:srgbClr val="4F81BD">
                    <a:lumMod val="40000"/>
                    <a:lumOff val="60000"/>
                  </a:srgbClr>
                </a:solidFill>
                <a:effectLst>
                  <a:outerShdw blurRad="38100" dist="38100" dir="2700000" algn="tl">
                    <a:srgbClr val="000000">
                      <a:alpha val="43137"/>
                    </a:srgbClr>
                  </a:outerShdw>
                </a:effectLst>
                <a:latin typeface="Calibri"/>
                <a:cs typeface="+mn-cs"/>
              </a:rPr>
              <a:t>Brynjolfsson</a:t>
            </a:r>
            <a:r>
              <a:rPr lang="en-US" sz="1600" i="1" dirty="0" smtClean="0">
                <a:solidFill>
                  <a:srgbClr val="4F81BD">
                    <a:lumMod val="40000"/>
                    <a:lumOff val="60000"/>
                  </a:srgbClr>
                </a:solidFill>
                <a:effectLst>
                  <a:outerShdw blurRad="38100" dist="38100" dir="2700000" algn="tl">
                    <a:srgbClr val="000000">
                      <a:alpha val="43137"/>
                    </a:srgbClr>
                  </a:outerShdw>
                </a:effectLst>
                <a:latin typeface="Calibri"/>
                <a:cs typeface="+mn-cs"/>
              </a:rPr>
              <a:t> and Andrew McAfee</a:t>
            </a:r>
            <a:endParaRPr lang="en-US" sz="1600" i="1" dirty="0">
              <a:solidFill>
                <a:srgbClr val="4F81BD">
                  <a:lumMod val="40000"/>
                  <a:lumOff val="60000"/>
                </a:srgbClr>
              </a:solidFill>
              <a:effectLst>
                <a:outerShdw blurRad="38100" dist="38100" dir="2700000" algn="tl">
                  <a:srgbClr val="000000">
                    <a:alpha val="43137"/>
                  </a:srgbClr>
                </a:outerShdw>
              </a:effectLst>
              <a:latin typeface="Calibri"/>
              <a:cs typeface="+mn-cs"/>
            </a:endParaRPr>
          </a:p>
          <a:p>
            <a:pPr lvl="0" eaLnBrk="0" fontAlgn="auto" hangingPunct="0">
              <a:spcAft>
                <a:spcPts val="0"/>
              </a:spcAft>
              <a:tabLst>
                <a:tab pos="3657600" algn="l"/>
              </a:tabLst>
              <a:defRPr/>
            </a:pPr>
            <a:endParaRPr lang="en-US" sz="1600" i="1" dirty="0" smtClean="0">
              <a:solidFill>
                <a:srgbClr val="4F81BD">
                  <a:lumMod val="40000"/>
                  <a:lumOff val="60000"/>
                </a:srgbClr>
              </a:solidFill>
              <a:effectLst>
                <a:outerShdw blurRad="38100" dist="38100" dir="2700000" algn="tl">
                  <a:srgbClr val="000000">
                    <a:alpha val="43137"/>
                  </a:srgbClr>
                </a:outerShdw>
              </a:effectLst>
              <a:latin typeface="Calibri"/>
              <a:cs typeface="+mn-cs"/>
            </a:endParaRPr>
          </a:p>
          <a:p>
            <a:pPr lvl="0" eaLnBrk="0" fontAlgn="auto" hangingPunct="0">
              <a:spcAft>
                <a:spcPts val="0"/>
              </a:spcAft>
              <a:defRPr/>
            </a:pPr>
            <a:r>
              <a:rPr lang="en-US" i="1" dirty="0">
                <a:solidFill>
                  <a:srgbClr val="4F81BD">
                    <a:lumMod val="40000"/>
                    <a:lumOff val="60000"/>
                  </a:srgbClr>
                </a:solidFill>
                <a:effectLst>
                  <a:outerShdw blurRad="38100" dist="38100" dir="2700000" algn="tl">
                    <a:srgbClr val="000000">
                      <a:alpha val="43137"/>
                    </a:srgbClr>
                  </a:outerShdw>
                </a:effectLst>
                <a:latin typeface="Calibri"/>
                <a:cs typeface="+mn-cs"/>
              </a:rPr>
              <a:t>The Age of Context: Mobile, Sensors, Data and the Future of </a:t>
            </a:r>
            <a:r>
              <a:rPr lang="en-US" i="1" dirty="0" smtClean="0">
                <a:solidFill>
                  <a:srgbClr val="4F81BD">
                    <a:lumMod val="40000"/>
                    <a:lumOff val="60000"/>
                  </a:srgbClr>
                </a:solidFill>
                <a:effectLst>
                  <a:outerShdw blurRad="38100" dist="38100" dir="2700000" algn="tl">
                    <a:srgbClr val="000000">
                      <a:alpha val="43137"/>
                    </a:srgbClr>
                  </a:outerShdw>
                </a:effectLst>
                <a:latin typeface="Calibri"/>
                <a:cs typeface="+mn-cs"/>
              </a:rPr>
              <a:t>Privacy</a:t>
            </a:r>
          </a:p>
          <a:p>
            <a:pPr eaLnBrk="0" fontAlgn="auto" hangingPunct="0">
              <a:spcAft>
                <a:spcPts val="0"/>
              </a:spcAft>
              <a:defRPr/>
            </a:pPr>
            <a:r>
              <a:rPr lang="en-US" sz="1600" i="1" dirty="0" smtClean="0">
                <a:solidFill>
                  <a:srgbClr val="4F81BD">
                    <a:lumMod val="40000"/>
                    <a:lumOff val="60000"/>
                  </a:srgbClr>
                </a:solidFill>
                <a:effectLst>
                  <a:outerShdw blurRad="38100" dist="38100" dir="2700000" algn="tl">
                    <a:srgbClr val="000000">
                      <a:alpha val="43137"/>
                    </a:srgbClr>
                  </a:outerShdw>
                </a:effectLst>
                <a:latin typeface="Calibri"/>
                <a:cs typeface="+mn-cs"/>
              </a:rPr>
              <a:t>				- Robert </a:t>
            </a:r>
            <a:r>
              <a:rPr lang="en-US" sz="1600" i="1" dirty="0" err="1">
                <a:solidFill>
                  <a:srgbClr val="4F81BD">
                    <a:lumMod val="40000"/>
                    <a:lumOff val="60000"/>
                  </a:srgbClr>
                </a:solidFill>
                <a:effectLst>
                  <a:outerShdw blurRad="38100" dist="38100" dir="2700000" algn="tl">
                    <a:srgbClr val="000000">
                      <a:alpha val="43137"/>
                    </a:srgbClr>
                  </a:outerShdw>
                </a:effectLst>
                <a:latin typeface="Calibri"/>
                <a:cs typeface="+mn-cs"/>
              </a:rPr>
              <a:t>Scoble</a:t>
            </a:r>
            <a:r>
              <a:rPr lang="en-US" sz="1600" i="1" dirty="0">
                <a:solidFill>
                  <a:srgbClr val="4F81BD">
                    <a:lumMod val="40000"/>
                    <a:lumOff val="60000"/>
                  </a:srgbClr>
                </a:solidFill>
                <a:effectLst>
                  <a:outerShdw blurRad="38100" dist="38100" dir="2700000" algn="tl">
                    <a:srgbClr val="000000">
                      <a:alpha val="43137"/>
                    </a:srgbClr>
                  </a:outerShdw>
                </a:effectLst>
                <a:latin typeface="Calibri"/>
                <a:cs typeface="+mn-cs"/>
              </a:rPr>
              <a:t> &amp; </a:t>
            </a:r>
            <a:r>
              <a:rPr lang="en-US" sz="1600" i="1" dirty="0" err="1">
                <a:solidFill>
                  <a:srgbClr val="4F81BD">
                    <a:lumMod val="40000"/>
                    <a:lumOff val="60000"/>
                  </a:srgbClr>
                </a:solidFill>
                <a:effectLst>
                  <a:outerShdw blurRad="38100" dist="38100" dir="2700000" algn="tl">
                    <a:srgbClr val="000000">
                      <a:alpha val="43137"/>
                    </a:srgbClr>
                  </a:outerShdw>
                </a:effectLst>
                <a:latin typeface="Calibri"/>
                <a:cs typeface="+mn-cs"/>
              </a:rPr>
              <a:t>Shel</a:t>
            </a:r>
            <a:r>
              <a:rPr lang="en-US" sz="1600" i="1" dirty="0">
                <a:solidFill>
                  <a:srgbClr val="4F81BD">
                    <a:lumMod val="40000"/>
                    <a:lumOff val="60000"/>
                  </a:srgbClr>
                </a:solidFill>
                <a:effectLst>
                  <a:outerShdw blurRad="38100" dist="38100" dir="2700000" algn="tl">
                    <a:srgbClr val="000000">
                      <a:alpha val="43137"/>
                    </a:srgbClr>
                  </a:outerShdw>
                </a:effectLst>
                <a:latin typeface="Calibri"/>
                <a:cs typeface="+mn-cs"/>
              </a:rPr>
              <a:t> </a:t>
            </a:r>
            <a:r>
              <a:rPr lang="en-US" sz="1600" i="1" dirty="0" smtClean="0">
                <a:solidFill>
                  <a:srgbClr val="4F81BD">
                    <a:lumMod val="40000"/>
                    <a:lumOff val="60000"/>
                  </a:srgbClr>
                </a:solidFill>
                <a:effectLst>
                  <a:outerShdw blurRad="38100" dist="38100" dir="2700000" algn="tl">
                    <a:srgbClr val="000000">
                      <a:alpha val="43137"/>
                    </a:srgbClr>
                  </a:outerShdw>
                </a:effectLst>
                <a:latin typeface="Calibri"/>
                <a:cs typeface="+mn-cs"/>
              </a:rPr>
              <a:t>Israel</a:t>
            </a:r>
          </a:p>
          <a:p>
            <a:pPr eaLnBrk="0" fontAlgn="auto" hangingPunct="0">
              <a:spcAft>
                <a:spcPts val="0"/>
              </a:spcAft>
              <a:defRPr/>
            </a:pPr>
            <a:endParaRPr lang="en-US" sz="1600" i="1" dirty="0">
              <a:solidFill>
                <a:srgbClr val="4F81BD">
                  <a:lumMod val="40000"/>
                  <a:lumOff val="60000"/>
                </a:srgbClr>
              </a:solidFill>
              <a:effectLst>
                <a:outerShdw blurRad="38100" dist="38100" dir="2700000" algn="tl">
                  <a:srgbClr val="000000">
                    <a:alpha val="43137"/>
                  </a:srgbClr>
                </a:outerShdw>
              </a:effectLst>
              <a:latin typeface="Calibri"/>
              <a:cs typeface="+mn-cs"/>
            </a:endParaRPr>
          </a:p>
          <a:p>
            <a:pPr eaLnBrk="0" fontAlgn="auto" hangingPunct="0">
              <a:spcAft>
                <a:spcPts val="0"/>
              </a:spcAft>
              <a:defRPr/>
            </a:pPr>
            <a:r>
              <a:rPr lang="en-US" i="1" dirty="0" smtClean="0">
                <a:solidFill>
                  <a:srgbClr val="4F81BD">
                    <a:lumMod val="40000"/>
                    <a:lumOff val="60000"/>
                  </a:srgbClr>
                </a:solidFill>
                <a:effectLst>
                  <a:outerShdw blurRad="38100" dist="38100" dir="2700000" algn="tl">
                    <a:srgbClr val="000000">
                      <a:alpha val="43137"/>
                    </a:srgbClr>
                  </a:outerShdw>
                </a:effectLst>
                <a:latin typeface="Calibri"/>
                <a:cs typeface="+mn-cs"/>
              </a:rPr>
              <a:t> </a:t>
            </a:r>
            <a:r>
              <a:rPr lang="en-US" sz="1600" i="1" dirty="0">
                <a:solidFill>
                  <a:srgbClr val="4F81BD">
                    <a:lumMod val="40000"/>
                    <a:lumOff val="60000"/>
                  </a:srgbClr>
                </a:solidFill>
                <a:effectLst>
                  <a:outerShdw blurRad="38100" dist="38100" dir="2700000" algn="tl">
                    <a:srgbClr val="000000">
                      <a:alpha val="43137"/>
                    </a:srgbClr>
                  </a:outerShdw>
                </a:effectLst>
                <a:latin typeface="Calibri"/>
                <a:cs typeface="+mn-cs"/>
              </a:rPr>
              <a:t>	- Newt Gingrich</a:t>
            </a:r>
          </a:p>
        </p:txBody>
      </p:sp>
      <p:sp>
        <p:nvSpPr>
          <p:cNvPr id="3" name="Rectangle 2"/>
          <p:cNvSpPr/>
          <p:nvPr/>
        </p:nvSpPr>
        <p:spPr>
          <a:xfrm>
            <a:off x="735277" y="6072985"/>
            <a:ext cx="3482748" cy="276999"/>
          </a:xfrm>
          <a:prstGeom prst="rect">
            <a:avLst/>
          </a:prstGeom>
        </p:spPr>
        <p:txBody>
          <a:bodyPr wrap="none">
            <a:spAutoFit/>
          </a:bodyPr>
          <a:lstStyle/>
          <a:p>
            <a:r>
              <a:rPr lang="en-US" sz="1200" dirty="0" smtClean="0">
                <a:solidFill>
                  <a:srgbClr val="4F81BD">
                    <a:lumMod val="40000"/>
                    <a:lumOff val="60000"/>
                  </a:srgbClr>
                </a:solidFill>
                <a:effectLst>
                  <a:outerShdw blurRad="38100" dist="38100" dir="2700000" algn="tl">
                    <a:srgbClr val="000000">
                      <a:alpha val="43137"/>
                    </a:srgbClr>
                  </a:outerShdw>
                </a:effectLst>
                <a:latin typeface="Calibri"/>
              </a:rPr>
              <a:t>* Read this one if you’re only going to read one - JLW</a:t>
            </a:r>
            <a:endParaRPr lang="en-US" sz="1200" dirty="0"/>
          </a:p>
        </p:txBody>
      </p:sp>
      <p:sp>
        <p:nvSpPr>
          <p:cNvPr id="5" name="Footer Placeholder 4"/>
          <p:cNvSpPr txBox="1">
            <a:spLocks/>
          </p:cNvSpPr>
          <p:nvPr/>
        </p:nvSpPr>
        <p:spPr>
          <a:xfrm>
            <a:off x="3124200" y="6356351"/>
            <a:ext cx="2895600" cy="366183"/>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defRPr/>
            </a:pPr>
            <a:r>
              <a:rPr lang="en-US" smtClean="0"/>
              <a:t>Copyright </a:t>
            </a:r>
            <a:r>
              <a:rPr lang="en-US" i="1" smtClean="0"/>
              <a:t>JLWFutures</a:t>
            </a:r>
            <a:r>
              <a:rPr lang="en-US" smtClean="0"/>
              <a:t> 2014</a:t>
            </a:r>
            <a:endParaRPr lang="en-US" dirty="0"/>
          </a:p>
        </p:txBody>
      </p:sp>
    </p:spTree>
  </p:cSld>
  <p:clrMapOvr>
    <a:masterClrMapping/>
  </p:clrMapOvr>
  <p:transition>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1"/>
          <p:cNvSpPr>
            <a:spLocks noGrp="1"/>
          </p:cNvSpPr>
          <p:nvPr>
            <p:ph type="title"/>
          </p:nvPr>
        </p:nvSpPr>
        <p:spPr>
          <a:xfrm>
            <a:off x="795338" y="2010833"/>
            <a:ext cx="7543800" cy="2330451"/>
          </a:xfrm>
        </p:spPr>
        <p:txBody>
          <a:bodyPr/>
          <a:lstStyle/>
          <a:p>
            <a:r>
              <a:rPr lang="en-US" sz="5400" dirty="0" smtClean="0"/>
              <a:t>Q&amp;A</a:t>
            </a:r>
            <a:endParaRPr lang="en-US" dirty="0" smtClean="0"/>
          </a:p>
        </p:txBody>
      </p:sp>
      <p:sp>
        <p:nvSpPr>
          <p:cNvPr id="4" name="Rectangle 3"/>
          <p:cNvSpPr>
            <a:spLocks noChangeArrowheads="1"/>
          </p:cNvSpPr>
          <p:nvPr/>
        </p:nvSpPr>
        <p:spPr bwMode="auto">
          <a:xfrm>
            <a:off x="4038600" y="3530601"/>
            <a:ext cx="3783012" cy="338554"/>
          </a:xfrm>
          <a:prstGeom prst="rect">
            <a:avLst/>
          </a:prstGeom>
          <a:noFill/>
          <a:ln w="9525">
            <a:noFill/>
            <a:miter lim="800000"/>
            <a:headEnd/>
            <a:tailEnd/>
          </a:ln>
        </p:spPr>
        <p:txBody>
          <a:bodyPr>
            <a:spAutoFit/>
          </a:bodyPr>
          <a:lstStyle/>
          <a:p>
            <a:pPr eaLnBrk="0" fontAlgn="auto" hangingPunct="0">
              <a:spcAft>
                <a:spcPts val="0"/>
              </a:spcAft>
              <a:defRPr/>
            </a:pPr>
            <a:r>
              <a:rPr lang="en-US" sz="1600" dirty="0">
                <a:solidFill>
                  <a:schemeClr val="accent1">
                    <a:lumMod val="40000"/>
                    <a:lumOff val="60000"/>
                  </a:schemeClr>
                </a:solidFill>
                <a:latin typeface="+mn-lt"/>
                <a:cs typeface="+mn-cs"/>
              </a:rPr>
              <a:t>jeffwacker@verizon.net</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8151" y="328098"/>
            <a:ext cx="8098800" cy="2538335"/>
          </a:xfrm>
          <a:prstGeom prst="rect">
            <a:avLst/>
          </a:prstGeom>
        </p:spPr>
      </p:pic>
      <p:sp>
        <p:nvSpPr>
          <p:cNvPr id="5" name="Footer Placeholder 4"/>
          <p:cNvSpPr txBox="1">
            <a:spLocks/>
          </p:cNvSpPr>
          <p:nvPr/>
        </p:nvSpPr>
        <p:spPr>
          <a:xfrm>
            <a:off x="3124200" y="6356351"/>
            <a:ext cx="2895600" cy="366183"/>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defRPr/>
            </a:pPr>
            <a:r>
              <a:rPr lang="en-US" smtClean="0"/>
              <a:t>Copyright </a:t>
            </a:r>
            <a:r>
              <a:rPr lang="en-US" i="1" smtClean="0"/>
              <a:t>JLWFutures</a:t>
            </a:r>
            <a:r>
              <a:rPr lang="en-US" smtClean="0"/>
              <a:t> 2014</a:t>
            </a:r>
            <a:endParaRPr lang="en-US" dirty="0"/>
          </a:p>
        </p:txBody>
      </p:sp>
    </p:spTree>
    <p:extLst>
      <p:ext uri="{BB962C8B-B14F-4D97-AF65-F5344CB8AC3E}">
        <p14:creationId xmlns:p14="http://schemas.microsoft.com/office/powerpoint/2010/main" val="767451403"/>
      </p:ext>
    </p:extLst>
  </p:cSld>
  <p:clrMapOvr>
    <a:masterClrMapping/>
  </p:clrMapOvr>
  <p:transition>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K-Wave.png"/>
          <p:cNvPicPr>
            <a:picLocks/>
          </p:cNvPicPr>
          <p:nvPr/>
        </p:nvPicPr>
        <p:blipFill>
          <a:blip r:embed="rId2" cstate="screen">
            <a:extLst>
              <a:ext uri="{28A0092B-C50C-407E-A947-70E740481C1C}">
                <a14:useLocalDpi xmlns:a14="http://schemas.microsoft.com/office/drawing/2010/main"/>
              </a:ext>
            </a:extLst>
          </a:blip>
          <a:stretch>
            <a:fillRect/>
          </a:stretch>
        </p:blipFill>
        <p:spPr>
          <a:xfrm>
            <a:off x="3428999" y="1435607"/>
            <a:ext cx="4334256" cy="484632"/>
          </a:xfrm>
          <a:prstGeom prst="rect">
            <a:avLst/>
          </a:prstGeom>
          <a:effectLst>
            <a:softEdge rad="12700"/>
          </a:effectLst>
        </p:spPr>
      </p:pic>
      <p:sp>
        <p:nvSpPr>
          <p:cNvPr id="41" name="Rectangle 40"/>
          <p:cNvSpPr/>
          <p:nvPr/>
        </p:nvSpPr>
        <p:spPr>
          <a:xfrm>
            <a:off x="3305175" y="1392767"/>
            <a:ext cx="5410200" cy="6096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85000"/>
              </a:lnSpc>
              <a:spcBef>
                <a:spcPts val="0"/>
              </a:spcBef>
              <a:spcAft>
                <a:spcPts val="0"/>
              </a:spcAft>
              <a:defRPr/>
            </a:pPr>
            <a:endParaRPr lang="en-US" sz="2000" dirty="0">
              <a:solidFill>
                <a:prstClr val="white"/>
              </a:solidFill>
              <a:latin typeface="+mj-lt"/>
            </a:endParaRPr>
          </a:p>
        </p:txBody>
      </p:sp>
      <p:pic>
        <p:nvPicPr>
          <p:cNvPr id="6" name="Picture 5" descr="K-Wav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7773" y="1355131"/>
            <a:ext cx="7373868" cy="685800"/>
          </a:xfrm>
          <a:prstGeom prst="rect">
            <a:avLst/>
          </a:prstGeom>
          <a:effectLst>
            <a:softEdge rad="31750"/>
          </a:effectLst>
        </p:spPr>
      </p:pic>
      <p:sp>
        <p:nvSpPr>
          <p:cNvPr id="2" name="Title 1"/>
          <p:cNvSpPr>
            <a:spLocks noGrp="1"/>
          </p:cNvSpPr>
          <p:nvPr>
            <p:ph type="title"/>
          </p:nvPr>
        </p:nvSpPr>
        <p:spPr>
          <a:xfrm>
            <a:off x="339726" y="207264"/>
            <a:ext cx="8804275" cy="440267"/>
          </a:xfrm>
        </p:spPr>
        <p:txBody>
          <a:bodyPr rtlCol="0"/>
          <a:lstStyle/>
          <a:p>
            <a:pPr marL="233363" indent="-233363">
              <a:defRPr/>
            </a:pPr>
            <a:r>
              <a:rPr dirty="0" smtClean="0"/>
              <a:t>Kondratieff Cycles</a:t>
            </a:r>
          </a:p>
        </p:txBody>
      </p:sp>
      <p:sp>
        <p:nvSpPr>
          <p:cNvPr id="13" name="TextBox 12"/>
          <p:cNvSpPr txBox="1"/>
          <p:nvPr/>
        </p:nvSpPr>
        <p:spPr bwMode="gray">
          <a:xfrm>
            <a:off x="577851" y="2133601"/>
            <a:ext cx="1920875" cy="461665"/>
          </a:xfrm>
          <a:prstGeom prst="rect">
            <a:avLst/>
          </a:prstGeom>
          <a:noFill/>
        </p:spPr>
        <p:txBody>
          <a:bodyPr>
            <a:spAutoFit/>
          </a:bodyPr>
          <a:lstStyle/>
          <a:p>
            <a:pPr marL="403225" indent="-403225" fontAlgn="auto">
              <a:spcBef>
                <a:spcPts val="0"/>
              </a:spcBef>
              <a:spcAft>
                <a:spcPts val="0"/>
              </a:spcAft>
              <a:defRPr/>
            </a:pPr>
            <a:r>
              <a:rPr lang="en-US" sz="1200" b="1" cap="all" dirty="0">
                <a:solidFill>
                  <a:schemeClr val="bg1"/>
                </a:solidFill>
                <a:effectLst>
                  <a:outerShdw blurRad="50800" dist="63500" dir="2700000" algn="tl" rotWithShape="0">
                    <a:prstClr val="black">
                      <a:alpha val="60000"/>
                    </a:prstClr>
                  </a:outerShdw>
                </a:effectLst>
                <a:latin typeface="Arial "/>
              </a:rPr>
              <a:t>1771 </a:t>
            </a:r>
            <a:r>
              <a:rPr lang="en-US" sz="1200" b="1" cap="all" dirty="0">
                <a:solidFill>
                  <a:schemeClr val="bg1"/>
                </a:solidFill>
                <a:effectLst>
                  <a:outerShdw blurRad="50800" dist="63500" dir="2700000" algn="tl" rotWithShape="0">
                    <a:prstClr val="black">
                      <a:alpha val="60000"/>
                    </a:prstClr>
                  </a:outerShdw>
                </a:effectLst>
                <a:latin typeface="Arial Narrow" pitchFamily="34" charset="0"/>
              </a:rPr>
              <a:t>Industrial Revolution</a:t>
            </a:r>
          </a:p>
        </p:txBody>
      </p:sp>
      <p:sp>
        <p:nvSpPr>
          <p:cNvPr id="23" name="TextBox 22"/>
          <p:cNvSpPr txBox="1"/>
          <p:nvPr/>
        </p:nvSpPr>
        <p:spPr bwMode="gray">
          <a:xfrm>
            <a:off x="2498725" y="2133601"/>
            <a:ext cx="952500" cy="563231"/>
          </a:xfrm>
          <a:prstGeom prst="rect">
            <a:avLst/>
          </a:prstGeom>
          <a:noFill/>
        </p:spPr>
        <p:txBody>
          <a:bodyPr>
            <a:spAutoFit/>
          </a:bodyPr>
          <a:lstStyle/>
          <a:p>
            <a:pPr algn="ctr" fontAlgn="auto">
              <a:lnSpc>
                <a:spcPct val="85000"/>
              </a:lnSpc>
              <a:spcBef>
                <a:spcPts val="0"/>
              </a:spcBef>
              <a:spcAft>
                <a:spcPts val="0"/>
              </a:spcAft>
              <a:defRPr/>
            </a:pPr>
            <a:r>
              <a:rPr lang="en-US" sz="1200" b="1" cap="all" dirty="0">
                <a:solidFill>
                  <a:schemeClr val="bg1"/>
                </a:solidFill>
                <a:effectLst>
                  <a:outerShdw blurRad="50800" dist="38100" dir="2700000" algn="tl" rotWithShape="0">
                    <a:prstClr val="black">
                      <a:alpha val="40000"/>
                    </a:prstClr>
                  </a:outerShdw>
                </a:effectLst>
                <a:latin typeface="Arial Narrow" pitchFamily="34" charset="0"/>
              </a:rPr>
              <a:t>Canal Panic 1797 (Britain)</a:t>
            </a:r>
            <a:endParaRPr lang="en-US" sz="1200" b="1" cap="all" dirty="0">
              <a:solidFill>
                <a:schemeClr val="bg1"/>
              </a:solidFill>
              <a:effectLst>
                <a:outerShdw blurRad="50800" dist="38100" dir="2700000" algn="tl" rotWithShape="0">
                  <a:prstClr val="black">
                    <a:alpha val="40000"/>
                  </a:prstClr>
                </a:outerShdw>
              </a:effectLst>
              <a:latin typeface="Arial "/>
            </a:endParaRPr>
          </a:p>
        </p:txBody>
      </p:sp>
      <p:sp>
        <p:nvSpPr>
          <p:cNvPr id="28" name="TextBox 27"/>
          <p:cNvSpPr txBox="1"/>
          <p:nvPr/>
        </p:nvSpPr>
        <p:spPr bwMode="gray">
          <a:xfrm>
            <a:off x="4303713" y="2133600"/>
            <a:ext cx="3810659" cy="641714"/>
          </a:xfrm>
          <a:prstGeom prst="rect">
            <a:avLst/>
          </a:prstGeom>
          <a:noFill/>
        </p:spPr>
        <p:txBody>
          <a:bodyPr wrap="none">
            <a:spAutoFit/>
          </a:bodyPr>
          <a:lstStyle/>
          <a:p>
            <a:pPr marL="114300" indent="-114300" fontAlgn="auto">
              <a:lnSpc>
                <a:spcPct val="85000"/>
              </a:lnSpc>
              <a:spcBef>
                <a:spcPts val="0"/>
              </a:spcBef>
              <a:spcAft>
                <a:spcPts val="0"/>
              </a:spcAft>
              <a:buFont typeface="Arial" pitchFamily="34" charset="0"/>
              <a:buChar char="•"/>
              <a:defRPr/>
            </a:pPr>
            <a:r>
              <a:rPr lang="en-US" sz="1400" b="1" dirty="0">
                <a:solidFill>
                  <a:schemeClr val="bg1"/>
                </a:solidFill>
                <a:effectLst>
                  <a:outerShdw blurRad="50800" dist="38100" dir="2700000" algn="tl" rotWithShape="0">
                    <a:prstClr val="black">
                      <a:alpha val="40000"/>
                    </a:prstClr>
                  </a:outerShdw>
                </a:effectLst>
                <a:latin typeface="Arial Narrow" pitchFamily="34" charset="0"/>
                <a:cs typeface="+mn-cs"/>
              </a:rPr>
              <a:t>Diffusion of manufacturing with water power</a:t>
            </a:r>
          </a:p>
          <a:p>
            <a:pPr marL="114300" indent="-114300" fontAlgn="auto">
              <a:lnSpc>
                <a:spcPct val="85000"/>
              </a:lnSpc>
              <a:spcBef>
                <a:spcPts val="0"/>
              </a:spcBef>
              <a:spcAft>
                <a:spcPts val="0"/>
              </a:spcAft>
              <a:buFont typeface="Arial" pitchFamily="34" charset="0"/>
              <a:buChar char="•"/>
              <a:defRPr/>
            </a:pPr>
            <a:r>
              <a:rPr lang="en-US" sz="1400" b="1" dirty="0">
                <a:solidFill>
                  <a:schemeClr val="bg1"/>
                </a:solidFill>
                <a:effectLst>
                  <a:outerShdw blurRad="50800" dist="38100" dir="2700000" algn="tl" rotWithShape="0">
                    <a:prstClr val="black">
                      <a:alpha val="40000"/>
                    </a:prstClr>
                  </a:outerShdw>
                </a:effectLst>
                <a:latin typeface="Arial Narrow" pitchFamily="34" charset="0"/>
                <a:cs typeface="+mn-cs"/>
              </a:rPr>
              <a:t>Full network of waterways (canals, rivers, oceans)</a:t>
            </a:r>
          </a:p>
          <a:p>
            <a:pPr marL="114300" indent="-114300" fontAlgn="auto">
              <a:lnSpc>
                <a:spcPct val="85000"/>
              </a:lnSpc>
              <a:spcBef>
                <a:spcPts val="0"/>
              </a:spcBef>
              <a:spcAft>
                <a:spcPts val="0"/>
              </a:spcAft>
              <a:buFont typeface="Arial" pitchFamily="34" charset="0"/>
              <a:buChar char="•"/>
              <a:defRPr/>
            </a:pPr>
            <a:r>
              <a:rPr lang="en-US" sz="1400" b="1" dirty="0">
                <a:solidFill>
                  <a:schemeClr val="bg1"/>
                </a:solidFill>
                <a:effectLst>
                  <a:outerShdw blurRad="50800" dist="38100" dir="2700000" algn="tl" rotWithShape="0">
                    <a:prstClr val="black">
                      <a:alpha val="40000"/>
                    </a:prstClr>
                  </a:outerShdw>
                </a:effectLst>
                <a:latin typeface="Arial Narrow" pitchFamily="34" charset="0"/>
                <a:cs typeface="+mn-cs"/>
              </a:rPr>
              <a:t>Development of public companies</a:t>
            </a:r>
          </a:p>
        </p:txBody>
      </p:sp>
      <p:sp>
        <p:nvSpPr>
          <p:cNvPr id="33" name="TextBox 32"/>
          <p:cNvSpPr txBox="1"/>
          <p:nvPr/>
        </p:nvSpPr>
        <p:spPr bwMode="gray">
          <a:xfrm>
            <a:off x="368301" y="613833"/>
            <a:ext cx="5218480" cy="400110"/>
          </a:xfrm>
          <a:prstGeom prst="rect">
            <a:avLst/>
          </a:prstGeom>
          <a:noFill/>
        </p:spPr>
        <p:txBody>
          <a:bodyPr wrap="none">
            <a:spAutoFit/>
          </a:bodyPr>
          <a:lstStyle/>
          <a:p>
            <a:pPr fontAlgn="auto">
              <a:spcBef>
                <a:spcPts val="0"/>
              </a:spcBef>
              <a:spcAft>
                <a:spcPts val="0"/>
              </a:spcAft>
              <a:defRPr/>
            </a:pPr>
            <a:r>
              <a:rPr lang="en-US" sz="2000" cap="small" dirty="0">
                <a:solidFill>
                  <a:schemeClr val="bg1"/>
                </a:solidFill>
                <a:latin typeface="Futura Bk" pitchFamily="34" charset="0"/>
                <a:ea typeface="+mj-ea"/>
                <a:cs typeface="+mj-cs"/>
              </a:rPr>
              <a:t>Cycle 1: Industrial Revolution 1771-1829</a:t>
            </a:r>
          </a:p>
        </p:txBody>
      </p:sp>
      <p:pic>
        <p:nvPicPr>
          <p:cNvPr id="38" name="Picture 37" descr="Erie Canal.png"/>
          <p:cNvPicPr>
            <a:picLocks noChangeAspect="1"/>
          </p:cNvPicPr>
          <p:nvPr/>
        </p:nvPicPr>
        <p:blipFill>
          <a:blip r:embed="rId3" cstate="print"/>
          <a:stretch>
            <a:fillRect/>
          </a:stretch>
        </p:blipFill>
        <p:spPr>
          <a:xfrm>
            <a:off x="501070" y="2879123"/>
            <a:ext cx="3780508" cy="2705443"/>
          </a:xfrm>
          <a:prstGeom prst="rect">
            <a:avLst/>
          </a:prstGeom>
          <a:effectLst>
            <a:softEdge rad="63500"/>
          </a:effectLst>
        </p:spPr>
      </p:pic>
      <p:pic>
        <p:nvPicPr>
          <p:cNvPr id="39" name="Picture 38" descr="Erie-Canal-mules-sepia.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19115" y="3736241"/>
            <a:ext cx="2957170" cy="2140555"/>
          </a:xfrm>
          <a:prstGeom prst="rect">
            <a:avLst/>
          </a:prstGeom>
          <a:effectLst>
            <a:softEdge rad="63500"/>
          </a:effectLst>
        </p:spPr>
      </p:pic>
      <p:pic>
        <p:nvPicPr>
          <p:cNvPr id="40" name="Picture 39" descr="southseabubble.png"/>
          <p:cNvPicPr>
            <a:picLocks noChangeAspect="1"/>
          </p:cNvPicPr>
          <p:nvPr/>
        </p:nvPicPr>
        <p:blipFill>
          <a:blip r:embed="rId5" cstate="print"/>
          <a:stretch>
            <a:fillRect/>
          </a:stretch>
        </p:blipFill>
        <p:spPr>
          <a:xfrm>
            <a:off x="4341570" y="2814521"/>
            <a:ext cx="3827960" cy="1927060"/>
          </a:xfrm>
          <a:prstGeom prst="rect">
            <a:avLst/>
          </a:prstGeom>
          <a:effectLst>
            <a:softEdge rad="63500"/>
          </a:effectLst>
        </p:spPr>
      </p:pic>
      <p:pic>
        <p:nvPicPr>
          <p:cNvPr id="46" name="Picture 45" descr="share_certificate_old_vereinigte_ostindische_compagnie_dutch_east_india_company_sepia.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035301" y="4042834"/>
            <a:ext cx="1527175" cy="1132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descr="K1.png"/>
          <p:cNvPicPr>
            <a:picLocks/>
          </p:cNvPicPr>
          <p:nvPr/>
        </p:nvPicPr>
        <p:blipFill>
          <a:blip r:embed="rId7">
            <a:extLst>
              <a:ext uri="{28A0092B-C50C-407E-A947-70E740481C1C}">
                <a14:useLocalDpi xmlns:a14="http://schemas.microsoft.com/office/drawing/2010/main"/>
              </a:ext>
            </a:extLst>
          </a:blip>
          <a:srcRect/>
          <a:stretch>
            <a:fillRect/>
          </a:stretch>
        </p:blipFill>
        <p:spPr bwMode="auto">
          <a:xfrm>
            <a:off x="73152" y="5020733"/>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K-Wav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29002" y="1431940"/>
            <a:ext cx="4330615" cy="482525"/>
          </a:xfrm>
          <a:prstGeom prst="rect">
            <a:avLst/>
          </a:prstGeom>
          <a:effectLst>
            <a:softEdge rad="12700"/>
          </a:effectLst>
        </p:spPr>
      </p:pic>
      <p:pic>
        <p:nvPicPr>
          <p:cNvPr id="49" name="Picture 48" descr="K-Wav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7773" y="1355131"/>
            <a:ext cx="7373868" cy="685800"/>
          </a:xfrm>
          <a:prstGeom prst="rect">
            <a:avLst/>
          </a:prstGeom>
          <a:effectLst>
            <a:softEdge rad="31750"/>
          </a:effectLst>
        </p:spPr>
      </p:pic>
      <p:sp>
        <p:nvSpPr>
          <p:cNvPr id="17" name="Footer Placeholder 4"/>
          <p:cNvSpPr txBox="1">
            <a:spLocks/>
          </p:cNvSpPr>
          <p:nvPr/>
        </p:nvSpPr>
        <p:spPr>
          <a:xfrm>
            <a:off x="3124200" y="6356351"/>
            <a:ext cx="2895600" cy="366183"/>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defRPr/>
            </a:pPr>
            <a:r>
              <a:rPr lang="en-US" smtClean="0"/>
              <a:t>Copyright </a:t>
            </a:r>
            <a:r>
              <a:rPr lang="en-US" i="1" smtClean="0"/>
              <a:t>JLWFutures</a:t>
            </a:r>
            <a:r>
              <a:rPr lang="en-US" smtClean="0"/>
              <a:t> 2014</a:t>
            </a:r>
            <a:endParaRPr lang="en-US"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grpId="0" nodeType="withEffect" nodePh="1">
                                  <p:stCondLst>
                                    <p:cond delay="0"/>
                                  </p:stCondLst>
                                  <p:endCondLst>
                                    <p:cond evt="begin" delay="0">
                                      <p:tn val="5"/>
                                    </p:cond>
                                  </p:endCondLst>
                                  <p:childTnLst>
                                    <p:set>
                                      <p:cBhvr>
                                        <p:cTn id="6" dur="1" fill="hold">
                                          <p:stCondLst>
                                            <p:cond delay="0"/>
                                          </p:stCondLst>
                                        </p:cTn>
                                        <p:tgtEl>
                                          <p:spTgt spid="4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6"/>
                                        </p:tgtEl>
                                        <p:attrNameLst>
                                          <p:attrName>style.visibility</p:attrName>
                                        </p:attrNameLst>
                                      </p:cBhvr>
                                      <p:to>
                                        <p:strVal val="hidden"/>
                                      </p:to>
                                    </p:set>
                                  </p:childTnLst>
                                </p:cTn>
                              </p:par>
                            </p:childTnLst>
                          </p:cTn>
                        </p:par>
                        <p:par>
                          <p:cTn id="9" fill="hold" nodeType="afterGroup">
                            <p:stCondLst>
                              <p:cond delay="0"/>
                            </p:stCondLst>
                            <p:childTnLst>
                              <p:par>
                                <p:cTn id="10" presetID="0" presetClass="path" presetSubtype="0" fill="hold" nodeType="afterEffect">
                                  <p:stCondLst>
                                    <p:cond delay="0"/>
                                  </p:stCondLst>
                                  <p:childTnLst>
                                    <p:animMotion origin="layout" path="M 0.00642 -0.00023 L -0.11389 0.003 " pathEditMode="relative" rAng="0" ptsTypes="AA">
                                      <p:cBhvr>
                                        <p:cTn id="11" dur="500" fill="hold"/>
                                        <p:tgtEl>
                                          <p:spTgt spid="36"/>
                                        </p:tgtEl>
                                        <p:attrNameLst>
                                          <p:attrName>ppt_x</p:attrName>
                                          <p:attrName>ppt_y</p:attrName>
                                        </p:attrNameLst>
                                      </p:cBhvr>
                                      <p:rCtr x="-6000" y="200"/>
                                    </p:animMotion>
                                  </p:childTnLst>
                                </p:cTn>
                              </p:par>
                              <p:par>
                                <p:cTn id="12" presetID="6" presetClass="emph" presetSubtype="0" fill="hold" nodeType="withEffect">
                                  <p:stCondLst>
                                    <p:cond delay="0"/>
                                  </p:stCondLst>
                                  <p:childTnLst>
                                    <p:animScale>
                                      <p:cBhvr>
                                        <p:cTn id="13" dur="1000" fill="hold"/>
                                        <p:tgtEl>
                                          <p:spTgt spid="36"/>
                                        </p:tgtEl>
                                      </p:cBhvr>
                                      <p:by x="140000" y="140000"/>
                                    </p:animScale>
                                  </p:childTnLst>
                                </p:cTn>
                              </p:par>
                            </p:childTnLst>
                          </p:cTn>
                        </p:par>
                        <p:par>
                          <p:cTn id="14" fill="hold" nodeType="afterGroup">
                            <p:stCondLst>
                              <p:cond delay="1000"/>
                            </p:stCondLst>
                            <p:childTnLst>
                              <p:par>
                                <p:cTn id="15" presetID="1" presetClass="exit" presetSubtype="0" fill="hold" nodeType="afterEffect">
                                  <p:stCondLst>
                                    <p:cond delay="0"/>
                                  </p:stCondLst>
                                  <p:childTnLst>
                                    <p:set>
                                      <p:cBhvr>
                                        <p:cTn id="16" dur="1" fill="hold">
                                          <p:stCondLst>
                                            <p:cond delay="0"/>
                                          </p:stCondLst>
                                        </p:cTn>
                                        <p:tgtEl>
                                          <p:spTgt spid="36"/>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0" presetClass="path" presetSubtype="0" accel="50000" decel="50000" fill="hold" nodeType="withEffect">
                                  <p:stCondLst>
                                    <p:cond delay="0"/>
                                  </p:stCondLst>
                                  <p:childTnLst>
                                    <p:animMotion origin="layout" path="M -2.77778E-7 1.83837E-6 L -0.40642 0.65206 " pathEditMode="relative" rAng="0" ptsTypes="AA">
                                      <p:cBhvr>
                                        <p:cTn id="22" dur="1000" fill="hold"/>
                                        <p:tgtEl>
                                          <p:spTgt spid="6"/>
                                        </p:tgtEl>
                                        <p:attrNameLst>
                                          <p:attrName>ppt_x</p:attrName>
                                          <p:attrName>ppt_y</p:attrName>
                                        </p:attrNameLst>
                                      </p:cBhvr>
                                      <p:rCtr x="-20330" y="32603"/>
                                    </p:animMotion>
                                  </p:childTnLst>
                                </p:cTn>
                              </p:par>
                              <p:par>
                                <p:cTn id="23" presetID="6" presetClass="emph" presetSubtype="0" fill="hold" nodeType="withEffect">
                                  <p:stCondLst>
                                    <p:cond delay="0"/>
                                  </p:stCondLst>
                                  <p:childTnLst>
                                    <p:animScale>
                                      <p:cBhvr>
                                        <p:cTn id="24" dur="1000" fill="hold"/>
                                        <p:tgtEl>
                                          <p:spTgt spid="6"/>
                                        </p:tgtEl>
                                      </p:cBhvr>
                                      <p:by x="12000" y="12000"/>
                                    </p:animScale>
                                  </p:childTnLst>
                                </p:cTn>
                              </p:par>
                            </p:childTnLst>
                          </p:cTn>
                        </p:par>
                        <p:par>
                          <p:cTn id="25" fill="hold" nodeType="afterGroup">
                            <p:stCondLst>
                              <p:cond delay="2000"/>
                            </p:stCondLst>
                            <p:childTnLst>
                              <p:par>
                                <p:cTn id="26" presetID="9" presetClass="entr" presetSubtype="0" fill="hold" nodeType="after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dissolve">
                                      <p:cBhvr>
                                        <p:cTn id="28" dur="500"/>
                                        <p:tgtEl>
                                          <p:spTgt spid="48"/>
                                        </p:tgtEl>
                                      </p:cBhvr>
                                    </p:animEffect>
                                  </p:childTnLst>
                                </p:cTn>
                              </p:par>
                            </p:childTnLst>
                          </p:cTn>
                        </p:par>
                        <p:par>
                          <p:cTn id="29" fill="hold" nodeType="afterGroup">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childTnLst>
                          </p:cTn>
                        </p:par>
                        <p:par>
                          <p:cTn id="39" fill="hold" nodeType="afterGroup">
                            <p:stCondLst>
                              <p:cond delay="3000"/>
                            </p:stCondLst>
                            <p:childTnLst>
                              <p:par>
                                <p:cTn id="40" presetID="55" presetClass="entr" presetSubtype="0" fill="hold" nodeType="after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p:cTn id="42" dur="1000" fill="hold"/>
                                        <p:tgtEl>
                                          <p:spTgt spid="38"/>
                                        </p:tgtEl>
                                        <p:attrNameLst>
                                          <p:attrName>ppt_w</p:attrName>
                                        </p:attrNameLst>
                                      </p:cBhvr>
                                      <p:tavLst>
                                        <p:tav tm="0">
                                          <p:val>
                                            <p:strVal val="#ppt_w*0.70"/>
                                          </p:val>
                                        </p:tav>
                                        <p:tav tm="100000">
                                          <p:val>
                                            <p:strVal val="#ppt_w"/>
                                          </p:val>
                                        </p:tav>
                                      </p:tavLst>
                                    </p:anim>
                                    <p:anim calcmode="lin" valueType="num">
                                      <p:cBhvr>
                                        <p:cTn id="43" dur="1000" fill="hold"/>
                                        <p:tgtEl>
                                          <p:spTgt spid="38"/>
                                        </p:tgtEl>
                                        <p:attrNameLst>
                                          <p:attrName>ppt_h</p:attrName>
                                        </p:attrNameLst>
                                      </p:cBhvr>
                                      <p:tavLst>
                                        <p:tav tm="0">
                                          <p:val>
                                            <p:strVal val="#ppt_h"/>
                                          </p:val>
                                        </p:tav>
                                        <p:tav tm="100000">
                                          <p:val>
                                            <p:strVal val="#ppt_h"/>
                                          </p:val>
                                        </p:tav>
                                      </p:tavLst>
                                    </p:anim>
                                    <p:animEffect transition="in" filter="fade">
                                      <p:cBhvr>
                                        <p:cTn id="44" dur="1000"/>
                                        <p:tgtEl>
                                          <p:spTgt spid="38"/>
                                        </p:tgtEl>
                                      </p:cBhvr>
                                    </p:animEffect>
                                  </p:childTnLst>
                                </p:cTn>
                              </p:par>
                              <p:par>
                                <p:cTn id="45" presetID="55" presetClass="entr" presetSubtype="0"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1000" fill="hold"/>
                                        <p:tgtEl>
                                          <p:spTgt spid="40"/>
                                        </p:tgtEl>
                                        <p:attrNameLst>
                                          <p:attrName>ppt_w</p:attrName>
                                        </p:attrNameLst>
                                      </p:cBhvr>
                                      <p:tavLst>
                                        <p:tav tm="0">
                                          <p:val>
                                            <p:strVal val="#ppt_w*0.70"/>
                                          </p:val>
                                        </p:tav>
                                        <p:tav tm="100000">
                                          <p:val>
                                            <p:strVal val="#ppt_w"/>
                                          </p:val>
                                        </p:tav>
                                      </p:tavLst>
                                    </p:anim>
                                    <p:anim calcmode="lin" valueType="num">
                                      <p:cBhvr>
                                        <p:cTn id="48" dur="1000" fill="hold"/>
                                        <p:tgtEl>
                                          <p:spTgt spid="40"/>
                                        </p:tgtEl>
                                        <p:attrNameLst>
                                          <p:attrName>ppt_h</p:attrName>
                                        </p:attrNameLst>
                                      </p:cBhvr>
                                      <p:tavLst>
                                        <p:tav tm="0">
                                          <p:val>
                                            <p:strVal val="#ppt_h"/>
                                          </p:val>
                                        </p:tav>
                                        <p:tav tm="100000">
                                          <p:val>
                                            <p:strVal val="#ppt_h"/>
                                          </p:val>
                                        </p:tav>
                                      </p:tavLst>
                                    </p:anim>
                                    <p:animEffect transition="in" filter="fade">
                                      <p:cBhvr>
                                        <p:cTn id="49" dur="1000"/>
                                        <p:tgtEl>
                                          <p:spTgt spid="40"/>
                                        </p:tgtEl>
                                      </p:cBhvr>
                                    </p:animEffect>
                                  </p:childTnLst>
                                </p:cTn>
                              </p:par>
                              <p:par>
                                <p:cTn id="50" presetID="55" presetClass="entr" presetSubtype="0" fill="hold" nodeType="withEffect">
                                  <p:stCondLst>
                                    <p:cond delay="0"/>
                                  </p:stCondLst>
                                  <p:childTnLst>
                                    <p:set>
                                      <p:cBhvr>
                                        <p:cTn id="51" dur="1" fill="hold">
                                          <p:stCondLst>
                                            <p:cond delay="0"/>
                                          </p:stCondLst>
                                        </p:cTn>
                                        <p:tgtEl>
                                          <p:spTgt spid="39"/>
                                        </p:tgtEl>
                                        <p:attrNameLst>
                                          <p:attrName>style.visibility</p:attrName>
                                        </p:attrNameLst>
                                      </p:cBhvr>
                                      <p:to>
                                        <p:strVal val="visible"/>
                                      </p:to>
                                    </p:set>
                                    <p:anim calcmode="lin" valueType="num">
                                      <p:cBhvr>
                                        <p:cTn id="52" dur="1000" fill="hold"/>
                                        <p:tgtEl>
                                          <p:spTgt spid="39"/>
                                        </p:tgtEl>
                                        <p:attrNameLst>
                                          <p:attrName>ppt_w</p:attrName>
                                        </p:attrNameLst>
                                      </p:cBhvr>
                                      <p:tavLst>
                                        <p:tav tm="0">
                                          <p:val>
                                            <p:strVal val="#ppt_w*0.70"/>
                                          </p:val>
                                        </p:tav>
                                        <p:tav tm="100000">
                                          <p:val>
                                            <p:strVal val="#ppt_w"/>
                                          </p:val>
                                        </p:tav>
                                      </p:tavLst>
                                    </p:anim>
                                    <p:anim calcmode="lin" valueType="num">
                                      <p:cBhvr>
                                        <p:cTn id="53" dur="1000" fill="hold"/>
                                        <p:tgtEl>
                                          <p:spTgt spid="39"/>
                                        </p:tgtEl>
                                        <p:attrNameLst>
                                          <p:attrName>ppt_h</p:attrName>
                                        </p:attrNameLst>
                                      </p:cBhvr>
                                      <p:tavLst>
                                        <p:tav tm="0">
                                          <p:val>
                                            <p:strVal val="#ppt_h"/>
                                          </p:val>
                                        </p:tav>
                                        <p:tav tm="100000">
                                          <p:val>
                                            <p:strVal val="#ppt_h"/>
                                          </p:val>
                                        </p:tav>
                                      </p:tavLst>
                                    </p:anim>
                                    <p:animEffect transition="in" filter="fade">
                                      <p:cBhvr>
                                        <p:cTn id="54" dur="1000"/>
                                        <p:tgtEl>
                                          <p:spTgt spid="39"/>
                                        </p:tgtEl>
                                      </p:cBhvr>
                                    </p:animEffect>
                                  </p:childTnLst>
                                </p:cTn>
                              </p:par>
                              <p:par>
                                <p:cTn id="55" presetID="55" presetClass="entr" presetSubtype="0" fill="hold" nodeType="withEffect">
                                  <p:stCondLst>
                                    <p:cond delay="0"/>
                                  </p:stCondLst>
                                  <p:childTnLst>
                                    <p:set>
                                      <p:cBhvr>
                                        <p:cTn id="56" dur="1" fill="hold">
                                          <p:stCondLst>
                                            <p:cond delay="0"/>
                                          </p:stCondLst>
                                        </p:cTn>
                                        <p:tgtEl>
                                          <p:spTgt spid="46"/>
                                        </p:tgtEl>
                                        <p:attrNameLst>
                                          <p:attrName>style.visibility</p:attrName>
                                        </p:attrNameLst>
                                      </p:cBhvr>
                                      <p:to>
                                        <p:strVal val="visible"/>
                                      </p:to>
                                    </p:set>
                                    <p:anim calcmode="lin" valueType="num">
                                      <p:cBhvr>
                                        <p:cTn id="57" dur="1000" fill="hold"/>
                                        <p:tgtEl>
                                          <p:spTgt spid="46"/>
                                        </p:tgtEl>
                                        <p:attrNameLst>
                                          <p:attrName>ppt_w</p:attrName>
                                        </p:attrNameLst>
                                      </p:cBhvr>
                                      <p:tavLst>
                                        <p:tav tm="0">
                                          <p:val>
                                            <p:strVal val="#ppt_w*0.70"/>
                                          </p:val>
                                        </p:tav>
                                        <p:tav tm="100000">
                                          <p:val>
                                            <p:strVal val="#ppt_w"/>
                                          </p:val>
                                        </p:tav>
                                      </p:tavLst>
                                    </p:anim>
                                    <p:anim calcmode="lin" valueType="num">
                                      <p:cBhvr>
                                        <p:cTn id="58" dur="1000" fill="hold"/>
                                        <p:tgtEl>
                                          <p:spTgt spid="46"/>
                                        </p:tgtEl>
                                        <p:attrNameLst>
                                          <p:attrName>ppt_h</p:attrName>
                                        </p:attrNameLst>
                                      </p:cBhvr>
                                      <p:tavLst>
                                        <p:tav tm="0">
                                          <p:val>
                                            <p:strVal val="#ppt_h"/>
                                          </p:val>
                                        </p:tav>
                                        <p:tav tm="100000">
                                          <p:val>
                                            <p:strVal val="#ppt_h"/>
                                          </p:val>
                                        </p:tav>
                                      </p:tavLst>
                                    </p:anim>
                                    <p:animEffect transition="in" filter="fade">
                                      <p:cBhvr>
                                        <p:cTn id="59"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3" grpId="0"/>
      <p:bldP spid="23"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descr="K-Wav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7773" y="1355131"/>
            <a:ext cx="7373868" cy="685800"/>
          </a:xfrm>
          <a:prstGeom prst="rect">
            <a:avLst/>
          </a:prstGeom>
          <a:effectLst>
            <a:softEdge rad="31750"/>
          </a:effectLst>
        </p:spPr>
      </p:pic>
      <p:pic>
        <p:nvPicPr>
          <p:cNvPr id="6" name="Picture 5" descr="K-Wav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7773" y="1355131"/>
            <a:ext cx="7373868" cy="685800"/>
          </a:xfrm>
          <a:prstGeom prst="rect">
            <a:avLst/>
          </a:prstGeom>
          <a:effectLst>
            <a:softEdge rad="31750"/>
          </a:effectLst>
        </p:spPr>
      </p:pic>
      <p:sp>
        <p:nvSpPr>
          <p:cNvPr id="2" name="Title 1"/>
          <p:cNvSpPr>
            <a:spLocks noGrp="1"/>
          </p:cNvSpPr>
          <p:nvPr>
            <p:ph type="title"/>
          </p:nvPr>
        </p:nvSpPr>
        <p:spPr>
          <a:xfrm>
            <a:off x="339726" y="207264"/>
            <a:ext cx="8804275" cy="440267"/>
          </a:xfrm>
        </p:spPr>
        <p:txBody>
          <a:bodyPr rtlCol="0"/>
          <a:lstStyle/>
          <a:p>
            <a:pPr marL="233363" indent="-233363">
              <a:defRPr/>
            </a:pPr>
            <a:r>
              <a:rPr dirty="0" smtClean="0"/>
              <a:t>Kondratieff Cycles</a:t>
            </a:r>
          </a:p>
        </p:txBody>
      </p:sp>
      <p:sp>
        <p:nvSpPr>
          <p:cNvPr id="13" name="TextBox 12"/>
          <p:cNvSpPr txBox="1"/>
          <p:nvPr/>
        </p:nvSpPr>
        <p:spPr bwMode="gray">
          <a:xfrm>
            <a:off x="577851" y="2133601"/>
            <a:ext cx="1920875" cy="461665"/>
          </a:xfrm>
          <a:prstGeom prst="rect">
            <a:avLst/>
          </a:prstGeom>
          <a:noFill/>
        </p:spPr>
        <p:txBody>
          <a:bodyPr>
            <a:spAutoFit/>
          </a:bodyPr>
          <a:lstStyle/>
          <a:p>
            <a:pPr marL="403225" indent="-403225" fontAlgn="auto">
              <a:spcBef>
                <a:spcPts val="0"/>
              </a:spcBef>
              <a:spcAft>
                <a:spcPts val="0"/>
              </a:spcAft>
              <a:defRPr/>
            </a:pPr>
            <a:r>
              <a:rPr lang="en-US" sz="1200" b="1" cap="all" dirty="0">
                <a:solidFill>
                  <a:schemeClr val="bg1"/>
                </a:solidFill>
                <a:effectLst>
                  <a:outerShdw blurRad="50800" dist="63500" dir="2700000" algn="tl" rotWithShape="0">
                    <a:prstClr val="black">
                      <a:alpha val="60000"/>
                    </a:prstClr>
                  </a:outerShdw>
                </a:effectLst>
                <a:latin typeface="Arial "/>
              </a:rPr>
              <a:t>1829 </a:t>
            </a:r>
            <a:r>
              <a:rPr lang="en-US" sz="1200" b="1" cap="all" dirty="0">
                <a:solidFill>
                  <a:schemeClr val="bg1"/>
                </a:solidFill>
                <a:effectLst>
                  <a:outerShdw blurRad="50800" dist="63500" dir="2700000" algn="tl" rotWithShape="0">
                    <a:prstClr val="black">
                      <a:alpha val="60000"/>
                    </a:prstClr>
                  </a:outerShdw>
                </a:effectLst>
                <a:latin typeface="Arial Narrow" pitchFamily="34" charset="0"/>
              </a:rPr>
              <a:t>Steam &amp; Railways</a:t>
            </a:r>
          </a:p>
          <a:p>
            <a:pPr marL="403225" indent="-403225" fontAlgn="auto">
              <a:spcBef>
                <a:spcPts val="0"/>
              </a:spcBef>
              <a:spcAft>
                <a:spcPts val="0"/>
              </a:spcAft>
              <a:defRPr/>
            </a:pPr>
            <a:endParaRPr lang="en-US" sz="1200" b="1" cap="all" dirty="0">
              <a:solidFill>
                <a:schemeClr val="bg1"/>
              </a:solidFill>
              <a:effectLst>
                <a:outerShdw blurRad="50800" dist="63500" dir="2700000" algn="tl" rotWithShape="0">
                  <a:prstClr val="black">
                    <a:alpha val="60000"/>
                  </a:prstClr>
                </a:outerShdw>
              </a:effectLst>
              <a:latin typeface="Arial Narrow" pitchFamily="34" charset="0"/>
            </a:endParaRPr>
          </a:p>
        </p:txBody>
      </p:sp>
      <p:sp>
        <p:nvSpPr>
          <p:cNvPr id="23" name="TextBox 22"/>
          <p:cNvSpPr txBox="1"/>
          <p:nvPr/>
        </p:nvSpPr>
        <p:spPr bwMode="gray">
          <a:xfrm>
            <a:off x="2498725" y="2133601"/>
            <a:ext cx="952500" cy="563231"/>
          </a:xfrm>
          <a:prstGeom prst="rect">
            <a:avLst/>
          </a:prstGeom>
          <a:noFill/>
        </p:spPr>
        <p:txBody>
          <a:bodyPr>
            <a:spAutoFit/>
          </a:bodyPr>
          <a:lstStyle/>
          <a:p>
            <a:pPr algn="ctr" fontAlgn="auto">
              <a:lnSpc>
                <a:spcPct val="85000"/>
              </a:lnSpc>
              <a:spcBef>
                <a:spcPts val="0"/>
              </a:spcBef>
              <a:spcAft>
                <a:spcPts val="0"/>
              </a:spcAft>
              <a:defRPr/>
            </a:pPr>
            <a:r>
              <a:rPr lang="en-US" sz="1200" b="1" cap="all" dirty="0">
                <a:solidFill>
                  <a:schemeClr val="bg1"/>
                </a:solidFill>
                <a:effectLst>
                  <a:outerShdw blurRad="50800" dist="38100" dir="2700000" algn="tl" rotWithShape="0">
                    <a:prstClr val="black">
                      <a:alpha val="40000"/>
                    </a:prstClr>
                  </a:outerShdw>
                </a:effectLst>
                <a:latin typeface="Arial Narrow" pitchFamily="34" charset="0"/>
              </a:rPr>
              <a:t>Railway Panic 1847 (Britain)</a:t>
            </a:r>
          </a:p>
        </p:txBody>
      </p:sp>
      <p:sp>
        <p:nvSpPr>
          <p:cNvPr id="28" name="TextBox 27"/>
          <p:cNvSpPr txBox="1"/>
          <p:nvPr/>
        </p:nvSpPr>
        <p:spPr bwMode="gray">
          <a:xfrm>
            <a:off x="4303713" y="2133600"/>
            <a:ext cx="2411238" cy="641714"/>
          </a:xfrm>
          <a:prstGeom prst="rect">
            <a:avLst/>
          </a:prstGeom>
          <a:noFill/>
        </p:spPr>
        <p:txBody>
          <a:bodyPr wrap="none">
            <a:spAutoFit/>
          </a:bodyPr>
          <a:lstStyle/>
          <a:p>
            <a:pPr marL="114300" indent="-114300" fontAlgn="auto">
              <a:lnSpc>
                <a:spcPct val="85000"/>
              </a:lnSpc>
              <a:spcBef>
                <a:spcPts val="0"/>
              </a:spcBef>
              <a:spcAft>
                <a:spcPts val="0"/>
              </a:spcAft>
              <a:buFont typeface="Arial" pitchFamily="34" charset="0"/>
              <a:buChar char="•"/>
              <a:defRPr/>
            </a:pPr>
            <a:r>
              <a:rPr lang="en-US" sz="1400" b="1" dirty="0">
                <a:solidFill>
                  <a:schemeClr val="bg1"/>
                </a:solidFill>
                <a:effectLst>
                  <a:outerShdw blurRad="50800" dist="38100" dir="2700000" algn="tl" rotWithShape="0">
                    <a:prstClr val="black">
                      <a:alpha val="40000"/>
                    </a:prstClr>
                  </a:outerShdw>
                </a:effectLst>
                <a:latin typeface="Arial Narrow" pitchFamily="34" charset="0"/>
                <a:cs typeface="+mn-cs"/>
              </a:rPr>
              <a:t>Economies of scale</a:t>
            </a:r>
          </a:p>
          <a:p>
            <a:pPr marL="114300" indent="-114300" fontAlgn="auto">
              <a:lnSpc>
                <a:spcPct val="85000"/>
              </a:lnSpc>
              <a:spcBef>
                <a:spcPts val="0"/>
              </a:spcBef>
              <a:spcAft>
                <a:spcPts val="0"/>
              </a:spcAft>
              <a:buFont typeface="Arial" pitchFamily="34" charset="0"/>
              <a:buChar char="•"/>
              <a:defRPr/>
            </a:pPr>
            <a:r>
              <a:rPr lang="en-US" sz="1400" b="1" dirty="0">
                <a:solidFill>
                  <a:schemeClr val="bg1"/>
                </a:solidFill>
                <a:effectLst>
                  <a:outerShdw blurRad="50800" dist="38100" dir="2700000" algn="tl" rotWithShape="0">
                    <a:prstClr val="black">
                      <a:alpha val="40000"/>
                    </a:prstClr>
                  </a:outerShdw>
                </a:effectLst>
                <a:latin typeface="Arial Narrow" pitchFamily="34" charset="0"/>
                <a:cs typeface="+mn-cs"/>
              </a:rPr>
              <a:t>Joint stock companies</a:t>
            </a:r>
          </a:p>
          <a:p>
            <a:pPr marL="114300" indent="-114300" fontAlgn="auto">
              <a:lnSpc>
                <a:spcPct val="85000"/>
              </a:lnSpc>
              <a:spcBef>
                <a:spcPts val="0"/>
              </a:spcBef>
              <a:spcAft>
                <a:spcPts val="0"/>
              </a:spcAft>
              <a:buFont typeface="Arial" pitchFamily="34" charset="0"/>
              <a:buChar char="•"/>
              <a:defRPr/>
            </a:pPr>
            <a:r>
              <a:rPr lang="en-US" sz="1400" b="1" dirty="0">
                <a:solidFill>
                  <a:schemeClr val="bg1"/>
                </a:solidFill>
                <a:effectLst>
                  <a:outerShdw blurRad="50800" dist="38100" dir="2700000" algn="tl" rotWithShape="0">
                    <a:prstClr val="black">
                      <a:alpha val="40000"/>
                    </a:prstClr>
                  </a:outerShdw>
                </a:effectLst>
                <a:latin typeface="Arial Narrow" pitchFamily="34" charset="0"/>
                <a:cs typeface="+mn-cs"/>
              </a:rPr>
              <a:t>Repeal of tariff laws/free trade</a:t>
            </a:r>
          </a:p>
        </p:txBody>
      </p:sp>
      <p:sp>
        <p:nvSpPr>
          <p:cNvPr id="33" name="TextBox 32"/>
          <p:cNvSpPr txBox="1"/>
          <p:nvPr/>
        </p:nvSpPr>
        <p:spPr bwMode="gray">
          <a:xfrm>
            <a:off x="368301" y="609600"/>
            <a:ext cx="4912499" cy="400110"/>
          </a:xfrm>
          <a:prstGeom prst="rect">
            <a:avLst/>
          </a:prstGeom>
          <a:noFill/>
        </p:spPr>
        <p:txBody>
          <a:bodyPr wrap="none">
            <a:spAutoFit/>
          </a:bodyPr>
          <a:lstStyle/>
          <a:p>
            <a:pPr fontAlgn="auto">
              <a:spcBef>
                <a:spcPts val="0"/>
              </a:spcBef>
              <a:spcAft>
                <a:spcPts val="0"/>
              </a:spcAft>
              <a:defRPr/>
            </a:pPr>
            <a:r>
              <a:rPr lang="en-US" sz="2000" cap="small" dirty="0">
                <a:solidFill>
                  <a:schemeClr val="bg1"/>
                </a:solidFill>
                <a:latin typeface="Futura Bk" pitchFamily="34" charset="0"/>
                <a:ea typeface="+mj-ea"/>
                <a:cs typeface="+mj-cs"/>
              </a:rPr>
              <a:t>Cycle </a:t>
            </a:r>
            <a:r>
              <a:rPr lang="en-US" sz="2000" cap="small" dirty="0">
                <a:solidFill>
                  <a:schemeClr val="bg1"/>
                </a:solidFill>
                <a:latin typeface="Futura Bk" pitchFamily="34" charset="0"/>
                <a:cs typeface="+mn-cs"/>
              </a:rPr>
              <a:t>2: Steam and Railways 1829-1875</a:t>
            </a:r>
          </a:p>
        </p:txBody>
      </p:sp>
      <p:pic>
        <p:nvPicPr>
          <p:cNvPr id="38" name="Picture 37" descr="Erie Canal.png"/>
          <p:cNvPicPr>
            <a:picLocks noChangeAspect="1"/>
          </p:cNvPicPr>
          <p:nvPr/>
        </p:nvPicPr>
        <p:blipFill>
          <a:blip r:embed="rId3" cstate="print"/>
          <a:stretch>
            <a:fillRect/>
          </a:stretch>
        </p:blipFill>
        <p:spPr>
          <a:xfrm>
            <a:off x="654691" y="3121760"/>
            <a:ext cx="3190671" cy="2462805"/>
          </a:xfrm>
          <a:prstGeom prst="rect">
            <a:avLst/>
          </a:prstGeom>
          <a:effectLst>
            <a:softEdge rad="63500"/>
          </a:effectLst>
        </p:spPr>
      </p:pic>
      <p:pic>
        <p:nvPicPr>
          <p:cNvPr id="39" name="Picture 38" descr="Erie-Canal-mules-sepia.jpg"/>
          <p:cNvPicPr>
            <a:picLocks noChangeAspect="1"/>
          </p:cNvPicPr>
          <p:nvPr/>
        </p:nvPicPr>
        <p:blipFill>
          <a:blip r:embed="rId4" cstate="print"/>
          <a:stretch>
            <a:fillRect/>
          </a:stretch>
        </p:blipFill>
        <p:spPr>
          <a:xfrm>
            <a:off x="3535066" y="3697836"/>
            <a:ext cx="2902693" cy="2140555"/>
          </a:xfrm>
          <a:prstGeom prst="rect">
            <a:avLst/>
          </a:prstGeom>
          <a:effectLst>
            <a:softEdge rad="63500"/>
          </a:effectLst>
        </p:spPr>
      </p:pic>
      <p:pic>
        <p:nvPicPr>
          <p:cNvPr id="40" name="Picture 39" descr="southseabubble.png"/>
          <p:cNvPicPr>
            <a:picLocks noChangeAspect="1"/>
          </p:cNvPicPr>
          <p:nvPr/>
        </p:nvPicPr>
        <p:blipFill>
          <a:blip r:embed="rId5" cstate="print"/>
          <a:stretch>
            <a:fillRect/>
          </a:stretch>
        </p:blipFill>
        <p:spPr>
          <a:xfrm>
            <a:off x="5800962" y="3006546"/>
            <a:ext cx="2809083" cy="1928679"/>
          </a:xfrm>
          <a:prstGeom prst="rect">
            <a:avLst/>
          </a:prstGeom>
          <a:effectLst>
            <a:softEdge rad="63500"/>
          </a:effectLst>
        </p:spPr>
      </p:pic>
      <p:pic>
        <p:nvPicPr>
          <p:cNvPr id="8204" name="Picture 15" descr="K1.png"/>
          <p:cNvPicPr>
            <a:picLocks/>
          </p:cNvPicPr>
          <p:nvPr/>
        </p:nvPicPr>
        <p:blipFill>
          <a:blip r:embed="rId6">
            <a:extLst>
              <a:ext uri="{28A0092B-C50C-407E-A947-70E740481C1C}">
                <a14:useLocalDpi xmlns:a14="http://schemas.microsoft.com/office/drawing/2010/main"/>
              </a:ext>
            </a:extLst>
          </a:blip>
          <a:srcRect/>
          <a:stretch>
            <a:fillRect/>
          </a:stretch>
        </p:blipFill>
        <p:spPr bwMode="auto">
          <a:xfrm>
            <a:off x="76200" y="5020733"/>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descr="K1.png"/>
          <p:cNvPicPr>
            <a:picLocks/>
          </p:cNvPicPr>
          <p:nvPr/>
        </p:nvPicPr>
        <p:blipFill>
          <a:blip r:embed="rId7">
            <a:extLst>
              <a:ext uri="{28A0092B-C50C-407E-A947-70E740481C1C}">
                <a14:useLocalDpi xmlns:a14="http://schemas.microsoft.com/office/drawing/2010/main"/>
              </a:ext>
            </a:extLst>
          </a:blip>
          <a:srcRect/>
          <a:stretch>
            <a:fillRect/>
          </a:stretch>
        </p:blipFill>
        <p:spPr bwMode="auto">
          <a:xfrm>
            <a:off x="76200" y="5020733"/>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ooter Placeholder 4"/>
          <p:cNvSpPr txBox="1">
            <a:spLocks/>
          </p:cNvSpPr>
          <p:nvPr/>
        </p:nvSpPr>
        <p:spPr>
          <a:xfrm>
            <a:off x="3124200" y="6356351"/>
            <a:ext cx="2895600" cy="366183"/>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defRPr/>
            </a:pPr>
            <a:r>
              <a:rPr lang="en-US" smtClean="0"/>
              <a:t>Copyright </a:t>
            </a:r>
            <a:r>
              <a:rPr lang="en-US" i="1" smtClean="0"/>
              <a:t>JLWFutures</a:t>
            </a:r>
            <a:r>
              <a:rPr lang="en-US" smtClean="0"/>
              <a:t> 2014</a:t>
            </a:r>
            <a:endParaRPr lang="en-US"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2.77778E-7 1.15607E-6 L -0.24167 0.63792 " pathEditMode="relative" rAng="0" ptsTypes="AA">
                                      <p:cBhvr>
                                        <p:cTn id="8" dur="1000" fill="hold"/>
                                        <p:tgtEl>
                                          <p:spTgt spid="6"/>
                                        </p:tgtEl>
                                        <p:attrNameLst>
                                          <p:attrName>ppt_x</p:attrName>
                                          <p:attrName>ppt_y</p:attrName>
                                        </p:attrNameLst>
                                      </p:cBhvr>
                                      <p:rCtr x="-12100" y="31900"/>
                                    </p:animMotion>
                                  </p:childTnLst>
                                </p:cTn>
                              </p:par>
                              <p:par>
                                <p:cTn id="9" presetID="6" presetClass="emph" presetSubtype="0" fill="hold" nodeType="withEffect">
                                  <p:stCondLst>
                                    <p:cond delay="0"/>
                                  </p:stCondLst>
                                  <p:childTnLst>
                                    <p:animScale>
                                      <p:cBhvr>
                                        <p:cTn id="10" dur="1000" fill="hold"/>
                                        <p:tgtEl>
                                          <p:spTgt spid="6"/>
                                        </p:tgtEl>
                                      </p:cBhvr>
                                      <p:by x="12000" y="12000"/>
                                    </p:animScale>
                                  </p:childTnLst>
                                </p:cTn>
                              </p:par>
                            </p:childTnLst>
                          </p:cTn>
                        </p:par>
                        <p:par>
                          <p:cTn id="11" fill="hold" nodeType="afterGroup">
                            <p:stCondLst>
                              <p:cond delay="1000"/>
                            </p:stCondLst>
                            <p:childTnLst>
                              <p:par>
                                <p:cTn id="12" presetID="9" presetClass="entr" presetSubtype="0"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dissolve">
                                      <p:cBhvr>
                                        <p:cTn id="14" dur="500"/>
                                        <p:tgtEl>
                                          <p:spTgt spid="48"/>
                                        </p:tgtEl>
                                      </p:cBhvr>
                                    </p:animEffect>
                                  </p:childTnLst>
                                </p:cTn>
                              </p:par>
                            </p:childTnLst>
                          </p:cTn>
                        </p:par>
                        <p:par>
                          <p:cTn id="15" fill="hold" nodeType="afterGroup">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par>
                                <p:cTn id="25" presetID="55"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p:cTn id="27" dur="1000" fill="hold"/>
                                        <p:tgtEl>
                                          <p:spTgt spid="38"/>
                                        </p:tgtEl>
                                        <p:attrNameLst>
                                          <p:attrName>ppt_w</p:attrName>
                                        </p:attrNameLst>
                                      </p:cBhvr>
                                      <p:tavLst>
                                        <p:tav tm="0">
                                          <p:val>
                                            <p:strVal val="#ppt_w*0.70"/>
                                          </p:val>
                                        </p:tav>
                                        <p:tav tm="100000">
                                          <p:val>
                                            <p:strVal val="#ppt_w"/>
                                          </p:val>
                                        </p:tav>
                                      </p:tavLst>
                                    </p:anim>
                                    <p:anim calcmode="lin" valueType="num">
                                      <p:cBhvr>
                                        <p:cTn id="28" dur="1000" fill="hold"/>
                                        <p:tgtEl>
                                          <p:spTgt spid="38"/>
                                        </p:tgtEl>
                                        <p:attrNameLst>
                                          <p:attrName>ppt_h</p:attrName>
                                        </p:attrNameLst>
                                      </p:cBhvr>
                                      <p:tavLst>
                                        <p:tav tm="0">
                                          <p:val>
                                            <p:strVal val="#ppt_h"/>
                                          </p:val>
                                        </p:tav>
                                        <p:tav tm="100000">
                                          <p:val>
                                            <p:strVal val="#ppt_h"/>
                                          </p:val>
                                        </p:tav>
                                      </p:tavLst>
                                    </p:anim>
                                    <p:animEffect transition="in" filter="fade">
                                      <p:cBhvr>
                                        <p:cTn id="29" dur="1000"/>
                                        <p:tgtEl>
                                          <p:spTgt spid="38"/>
                                        </p:tgtEl>
                                      </p:cBhvr>
                                    </p:animEffect>
                                  </p:childTnLst>
                                </p:cTn>
                              </p:par>
                              <p:par>
                                <p:cTn id="30" presetID="55" presetClass="entr" presetSubtype="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 calcmode="lin" valueType="num">
                                      <p:cBhvr>
                                        <p:cTn id="32" dur="1000" fill="hold"/>
                                        <p:tgtEl>
                                          <p:spTgt spid="40"/>
                                        </p:tgtEl>
                                        <p:attrNameLst>
                                          <p:attrName>ppt_w</p:attrName>
                                        </p:attrNameLst>
                                      </p:cBhvr>
                                      <p:tavLst>
                                        <p:tav tm="0">
                                          <p:val>
                                            <p:strVal val="#ppt_w*0.70"/>
                                          </p:val>
                                        </p:tav>
                                        <p:tav tm="100000">
                                          <p:val>
                                            <p:strVal val="#ppt_w"/>
                                          </p:val>
                                        </p:tav>
                                      </p:tavLst>
                                    </p:anim>
                                    <p:anim calcmode="lin" valueType="num">
                                      <p:cBhvr>
                                        <p:cTn id="33" dur="1000" fill="hold"/>
                                        <p:tgtEl>
                                          <p:spTgt spid="40"/>
                                        </p:tgtEl>
                                        <p:attrNameLst>
                                          <p:attrName>ppt_h</p:attrName>
                                        </p:attrNameLst>
                                      </p:cBhvr>
                                      <p:tavLst>
                                        <p:tav tm="0">
                                          <p:val>
                                            <p:strVal val="#ppt_h"/>
                                          </p:val>
                                        </p:tav>
                                        <p:tav tm="100000">
                                          <p:val>
                                            <p:strVal val="#ppt_h"/>
                                          </p:val>
                                        </p:tav>
                                      </p:tavLst>
                                    </p:anim>
                                    <p:animEffect transition="in" filter="fade">
                                      <p:cBhvr>
                                        <p:cTn id="34" dur="1000"/>
                                        <p:tgtEl>
                                          <p:spTgt spid="40"/>
                                        </p:tgtEl>
                                      </p:cBhvr>
                                    </p:animEffect>
                                  </p:childTnLst>
                                </p:cTn>
                              </p:par>
                              <p:par>
                                <p:cTn id="35" presetID="55"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p:cTn id="37" dur="1000" fill="hold"/>
                                        <p:tgtEl>
                                          <p:spTgt spid="39"/>
                                        </p:tgtEl>
                                        <p:attrNameLst>
                                          <p:attrName>ppt_w</p:attrName>
                                        </p:attrNameLst>
                                      </p:cBhvr>
                                      <p:tavLst>
                                        <p:tav tm="0">
                                          <p:val>
                                            <p:strVal val="#ppt_w*0.70"/>
                                          </p:val>
                                        </p:tav>
                                        <p:tav tm="100000">
                                          <p:val>
                                            <p:strVal val="#ppt_w"/>
                                          </p:val>
                                        </p:tav>
                                      </p:tavLst>
                                    </p:anim>
                                    <p:anim calcmode="lin" valueType="num">
                                      <p:cBhvr>
                                        <p:cTn id="38" dur="1000" fill="hold"/>
                                        <p:tgtEl>
                                          <p:spTgt spid="39"/>
                                        </p:tgtEl>
                                        <p:attrNameLst>
                                          <p:attrName>ppt_h</p:attrName>
                                        </p:attrNameLst>
                                      </p:cBhvr>
                                      <p:tavLst>
                                        <p:tav tm="0">
                                          <p:val>
                                            <p:strVal val="#ppt_h"/>
                                          </p:val>
                                        </p:tav>
                                        <p:tav tm="100000">
                                          <p:val>
                                            <p:strVal val="#ppt_h"/>
                                          </p:val>
                                        </p:tav>
                                      </p:tavLst>
                                    </p:anim>
                                    <p:animEffect transition="in" filter="fade">
                                      <p:cBhvr>
                                        <p:cTn id="39"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3"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K-Wav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7773" y="1355131"/>
            <a:ext cx="7373868" cy="685800"/>
          </a:xfrm>
          <a:prstGeom prst="rect">
            <a:avLst/>
          </a:prstGeom>
          <a:effectLst>
            <a:softEdge rad="31750"/>
          </a:effectLst>
        </p:spPr>
      </p:pic>
      <p:pic>
        <p:nvPicPr>
          <p:cNvPr id="6" name="Picture 5" descr="K-Wav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7773" y="1355131"/>
            <a:ext cx="7373868" cy="685800"/>
          </a:xfrm>
          <a:prstGeom prst="rect">
            <a:avLst/>
          </a:prstGeom>
          <a:effectLst>
            <a:softEdge rad="31750"/>
          </a:effectLst>
        </p:spPr>
      </p:pic>
      <p:sp>
        <p:nvSpPr>
          <p:cNvPr id="2" name="Title 1"/>
          <p:cNvSpPr>
            <a:spLocks noGrp="1"/>
          </p:cNvSpPr>
          <p:nvPr>
            <p:ph type="title"/>
          </p:nvPr>
        </p:nvSpPr>
        <p:spPr>
          <a:xfrm>
            <a:off x="339726" y="207264"/>
            <a:ext cx="8804275" cy="440267"/>
          </a:xfrm>
        </p:spPr>
        <p:txBody>
          <a:bodyPr rtlCol="0"/>
          <a:lstStyle/>
          <a:p>
            <a:pPr marL="233363" indent="-233363">
              <a:defRPr/>
            </a:pPr>
            <a:r>
              <a:rPr dirty="0" smtClean="0"/>
              <a:t>Kondratieff Cycles</a:t>
            </a:r>
          </a:p>
        </p:txBody>
      </p:sp>
      <p:sp>
        <p:nvSpPr>
          <p:cNvPr id="13" name="TextBox 12"/>
          <p:cNvSpPr txBox="1"/>
          <p:nvPr/>
        </p:nvSpPr>
        <p:spPr bwMode="gray">
          <a:xfrm>
            <a:off x="577851" y="2133601"/>
            <a:ext cx="1920875" cy="461665"/>
          </a:xfrm>
          <a:prstGeom prst="rect">
            <a:avLst/>
          </a:prstGeom>
          <a:noFill/>
        </p:spPr>
        <p:txBody>
          <a:bodyPr>
            <a:spAutoFit/>
          </a:bodyPr>
          <a:lstStyle/>
          <a:p>
            <a:pPr marL="401638" indent="-401638" fontAlgn="auto">
              <a:spcBef>
                <a:spcPts val="0"/>
              </a:spcBef>
              <a:spcAft>
                <a:spcPts val="0"/>
              </a:spcAft>
              <a:defRPr/>
            </a:pPr>
            <a:r>
              <a:rPr lang="en-US" sz="1200" b="1" cap="all" dirty="0">
                <a:solidFill>
                  <a:schemeClr val="bg1"/>
                </a:solidFill>
                <a:effectLst>
                  <a:outerShdw blurRad="50800" dist="63500" dir="2700000" algn="tl" rotWithShape="0">
                    <a:prstClr val="black">
                      <a:alpha val="60000"/>
                    </a:prstClr>
                  </a:outerShdw>
                </a:effectLst>
                <a:latin typeface="Arial "/>
              </a:rPr>
              <a:t>1875	</a:t>
            </a:r>
            <a:r>
              <a:rPr lang="en-US" sz="1200" b="1" cap="all" dirty="0">
                <a:solidFill>
                  <a:schemeClr val="bg1"/>
                </a:solidFill>
                <a:effectLst>
                  <a:outerShdw blurRad="50800" dist="63500" dir="2700000" algn="tl" rotWithShape="0">
                    <a:prstClr val="black">
                      <a:alpha val="60000"/>
                    </a:prstClr>
                  </a:outerShdw>
                </a:effectLst>
                <a:latin typeface="Arial Narrow" pitchFamily="34" charset="0"/>
              </a:rPr>
              <a:t>Steel, Electricity</a:t>
            </a:r>
          </a:p>
          <a:p>
            <a:pPr fontAlgn="auto">
              <a:spcBef>
                <a:spcPts val="0"/>
              </a:spcBef>
              <a:spcAft>
                <a:spcPts val="0"/>
              </a:spcAft>
              <a:defRPr/>
            </a:pPr>
            <a:r>
              <a:rPr lang="en-US" sz="1200" b="1" cap="all" dirty="0">
                <a:solidFill>
                  <a:schemeClr val="bg1"/>
                </a:solidFill>
                <a:effectLst>
                  <a:outerShdw blurRad="50800" dist="63500" dir="2700000" algn="tl" rotWithShape="0">
                    <a:prstClr val="black">
                      <a:alpha val="60000"/>
                    </a:prstClr>
                  </a:outerShdw>
                </a:effectLst>
                <a:latin typeface="Arial Narrow" pitchFamily="34" charset="0"/>
              </a:rPr>
              <a:t>&amp; Heavy Engineering</a:t>
            </a:r>
          </a:p>
        </p:txBody>
      </p:sp>
      <p:sp>
        <p:nvSpPr>
          <p:cNvPr id="23" name="TextBox 22"/>
          <p:cNvSpPr txBox="1"/>
          <p:nvPr/>
        </p:nvSpPr>
        <p:spPr bwMode="gray">
          <a:xfrm>
            <a:off x="2382839" y="2133600"/>
            <a:ext cx="1266825" cy="877163"/>
          </a:xfrm>
          <a:prstGeom prst="rect">
            <a:avLst/>
          </a:prstGeom>
          <a:noFill/>
        </p:spPr>
        <p:txBody>
          <a:bodyPr>
            <a:spAutoFit/>
          </a:bodyPr>
          <a:lstStyle/>
          <a:p>
            <a:pPr algn="ctr" fontAlgn="auto">
              <a:lnSpc>
                <a:spcPct val="85000"/>
              </a:lnSpc>
              <a:spcBef>
                <a:spcPts val="0"/>
              </a:spcBef>
              <a:spcAft>
                <a:spcPts val="0"/>
              </a:spcAft>
              <a:defRPr/>
            </a:pPr>
            <a:r>
              <a:rPr lang="en-US" sz="1200" b="1" cap="all" dirty="0">
                <a:solidFill>
                  <a:schemeClr val="bg1"/>
                </a:solidFill>
                <a:effectLst>
                  <a:outerShdw blurRad="50800" dist="38100" dir="2700000" algn="tl" rotWithShape="0">
                    <a:prstClr val="black">
                      <a:alpha val="40000"/>
                    </a:prstClr>
                  </a:outerShdw>
                </a:effectLst>
                <a:latin typeface="Arial Narrow" pitchFamily="34" charset="0"/>
              </a:rPr>
              <a:t>Global collapses</a:t>
            </a:r>
          </a:p>
          <a:p>
            <a:pPr algn="ctr" fontAlgn="auto">
              <a:lnSpc>
                <a:spcPct val="85000"/>
              </a:lnSpc>
              <a:spcBef>
                <a:spcPts val="0"/>
              </a:spcBef>
              <a:spcAft>
                <a:spcPts val="0"/>
              </a:spcAft>
              <a:defRPr/>
            </a:pPr>
            <a:r>
              <a:rPr lang="en-US" sz="1200" b="1" cap="all" dirty="0">
                <a:solidFill>
                  <a:schemeClr val="bg1"/>
                </a:solidFill>
                <a:effectLst>
                  <a:outerShdw blurRad="50800" dist="38100" dir="2700000" algn="tl" rotWithShape="0">
                    <a:prstClr val="black">
                      <a:alpha val="40000"/>
                    </a:prstClr>
                  </a:outerShdw>
                </a:effectLst>
                <a:latin typeface="Arial Narrow" pitchFamily="34" charset="0"/>
              </a:rPr>
              <a:t>Of the 1890’s</a:t>
            </a:r>
          </a:p>
          <a:p>
            <a:pPr algn="ctr" fontAlgn="auto">
              <a:lnSpc>
                <a:spcPct val="85000"/>
              </a:lnSpc>
              <a:spcBef>
                <a:spcPts val="0"/>
              </a:spcBef>
              <a:spcAft>
                <a:spcPts val="0"/>
              </a:spcAft>
              <a:defRPr/>
            </a:pPr>
            <a:r>
              <a:rPr lang="en-US" sz="1200" b="1" cap="all" dirty="0">
                <a:solidFill>
                  <a:schemeClr val="bg1"/>
                </a:solidFill>
                <a:effectLst>
                  <a:outerShdw blurRad="50800" dist="38100" dir="2700000" algn="tl" rotWithShape="0">
                    <a:prstClr val="black">
                      <a:alpha val="40000"/>
                    </a:prstClr>
                  </a:outerShdw>
                </a:effectLst>
                <a:latin typeface="Arial Narrow" pitchFamily="34" charset="0"/>
              </a:rPr>
              <a:t>(Argentina,</a:t>
            </a:r>
          </a:p>
          <a:p>
            <a:pPr algn="ctr" fontAlgn="auto">
              <a:lnSpc>
                <a:spcPct val="85000"/>
              </a:lnSpc>
              <a:spcBef>
                <a:spcPts val="0"/>
              </a:spcBef>
              <a:spcAft>
                <a:spcPts val="0"/>
              </a:spcAft>
              <a:defRPr/>
            </a:pPr>
            <a:r>
              <a:rPr lang="en-US" sz="1200" b="1" cap="all" dirty="0">
                <a:solidFill>
                  <a:schemeClr val="bg1"/>
                </a:solidFill>
                <a:effectLst>
                  <a:outerShdw blurRad="50800" dist="38100" dir="2700000" algn="tl" rotWithShape="0">
                    <a:prstClr val="black">
                      <a:alpha val="40000"/>
                    </a:prstClr>
                  </a:outerShdw>
                </a:effectLst>
                <a:latin typeface="Arial Narrow" pitchFamily="34" charset="0"/>
              </a:rPr>
              <a:t>Australia, U.S.)</a:t>
            </a:r>
          </a:p>
        </p:txBody>
      </p:sp>
      <p:sp>
        <p:nvSpPr>
          <p:cNvPr id="28" name="TextBox 27"/>
          <p:cNvSpPr txBox="1"/>
          <p:nvPr/>
        </p:nvSpPr>
        <p:spPr bwMode="gray">
          <a:xfrm>
            <a:off x="4303713" y="2133600"/>
            <a:ext cx="3647089" cy="458587"/>
          </a:xfrm>
          <a:prstGeom prst="rect">
            <a:avLst/>
          </a:prstGeom>
          <a:noFill/>
        </p:spPr>
        <p:txBody>
          <a:bodyPr wrap="none">
            <a:spAutoFit/>
          </a:bodyPr>
          <a:lstStyle/>
          <a:p>
            <a:pPr marL="114300" indent="-114300" fontAlgn="auto">
              <a:lnSpc>
                <a:spcPct val="85000"/>
              </a:lnSpc>
              <a:spcBef>
                <a:spcPts val="0"/>
              </a:spcBef>
              <a:spcAft>
                <a:spcPts val="0"/>
              </a:spcAft>
              <a:buFont typeface="Arial" pitchFamily="34" charset="0"/>
              <a:buChar char="•"/>
              <a:defRPr/>
            </a:pPr>
            <a:r>
              <a:rPr lang="en-US" sz="1400" b="1" dirty="0">
                <a:solidFill>
                  <a:schemeClr val="bg1"/>
                </a:solidFill>
                <a:effectLst>
                  <a:outerShdw blurRad="50800" dist="38100" dir="2700000" algn="tl" rotWithShape="0">
                    <a:prstClr val="black">
                      <a:alpha val="40000"/>
                    </a:prstClr>
                  </a:outerShdw>
                </a:effectLst>
                <a:latin typeface="Arial Narrow" pitchFamily="34" charset="0"/>
                <a:cs typeface="+mn-cs"/>
              </a:rPr>
              <a:t>Transcontinental rail, steamships and telegraph</a:t>
            </a:r>
          </a:p>
          <a:p>
            <a:pPr marL="114300" indent="-114300" fontAlgn="auto">
              <a:lnSpc>
                <a:spcPct val="85000"/>
              </a:lnSpc>
              <a:spcBef>
                <a:spcPts val="0"/>
              </a:spcBef>
              <a:spcAft>
                <a:spcPts val="0"/>
              </a:spcAft>
              <a:buFont typeface="Arial" pitchFamily="34" charset="0"/>
              <a:buChar char="•"/>
              <a:defRPr/>
            </a:pPr>
            <a:r>
              <a:rPr lang="en-US" sz="1400" b="1" dirty="0">
                <a:solidFill>
                  <a:schemeClr val="bg1"/>
                </a:solidFill>
                <a:effectLst>
                  <a:outerShdw blurRad="50800" dist="38100" dir="2700000" algn="tl" rotWithShape="0">
                    <a:prstClr val="black">
                      <a:alpha val="40000"/>
                    </a:prstClr>
                  </a:outerShdw>
                </a:effectLst>
                <a:latin typeface="Arial Narrow" pitchFamily="34" charset="0"/>
                <a:cs typeface="+mn-cs"/>
              </a:rPr>
              <a:t>Gold standard, global finance</a:t>
            </a:r>
          </a:p>
        </p:txBody>
      </p:sp>
      <p:sp>
        <p:nvSpPr>
          <p:cNvPr id="33" name="TextBox 32"/>
          <p:cNvSpPr txBox="1"/>
          <p:nvPr/>
        </p:nvSpPr>
        <p:spPr bwMode="gray">
          <a:xfrm>
            <a:off x="368301" y="609600"/>
            <a:ext cx="8620125" cy="400110"/>
          </a:xfrm>
          <a:prstGeom prst="rect">
            <a:avLst/>
          </a:prstGeom>
          <a:noFill/>
        </p:spPr>
        <p:txBody>
          <a:bodyPr>
            <a:spAutoFit/>
          </a:bodyPr>
          <a:lstStyle/>
          <a:p>
            <a:pPr fontAlgn="auto">
              <a:spcBef>
                <a:spcPts val="0"/>
              </a:spcBef>
              <a:spcAft>
                <a:spcPts val="0"/>
              </a:spcAft>
              <a:defRPr/>
            </a:pPr>
            <a:r>
              <a:rPr lang="en-US" sz="2000" cap="small" dirty="0">
                <a:solidFill>
                  <a:schemeClr val="bg1"/>
                </a:solidFill>
                <a:latin typeface="Futura Bk" pitchFamily="34" charset="0"/>
                <a:ea typeface="+mj-ea"/>
                <a:cs typeface="+mj-cs"/>
              </a:rPr>
              <a:t>Cycle </a:t>
            </a:r>
            <a:r>
              <a:rPr lang="en-US" sz="2000" cap="small" dirty="0">
                <a:solidFill>
                  <a:schemeClr val="bg1"/>
                </a:solidFill>
                <a:latin typeface="Futura Bk" pitchFamily="34" charset="0"/>
                <a:cs typeface="+mn-cs"/>
              </a:rPr>
              <a:t>3: Steel, Electricity &amp; Heavy Engineering 1875-1908</a:t>
            </a:r>
          </a:p>
        </p:txBody>
      </p:sp>
      <p:pic>
        <p:nvPicPr>
          <p:cNvPr id="38" name="Picture 37" descr="Erie Canal.png"/>
          <p:cNvPicPr>
            <a:picLocks noChangeAspect="1"/>
          </p:cNvPicPr>
          <p:nvPr/>
        </p:nvPicPr>
        <p:blipFill>
          <a:blip r:embed="rId3" cstate="print"/>
          <a:stretch>
            <a:fillRect/>
          </a:stretch>
        </p:blipFill>
        <p:spPr>
          <a:xfrm>
            <a:off x="654691" y="3270933"/>
            <a:ext cx="3133339" cy="2164459"/>
          </a:xfrm>
          <a:prstGeom prst="rect">
            <a:avLst/>
          </a:prstGeom>
          <a:effectLst>
            <a:softEdge rad="63500"/>
          </a:effectLst>
        </p:spPr>
      </p:pic>
      <p:pic>
        <p:nvPicPr>
          <p:cNvPr id="39" name="Picture 38" descr="Erie-Canal-mules-sepia.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77701" y="3420964"/>
            <a:ext cx="2331178" cy="2417427"/>
          </a:xfrm>
          <a:prstGeom prst="rect">
            <a:avLst/>
          </a:prstGeom>
          <a:effectLst>
            <a:softEdge rad="63500"/>
          </a:effectLst>
        </p:spPr>
      </p:pic>
      <p:pic>
        <p:nvPicPr>
          <p:cNvPr id="40" name="Picture 39" descr="southseabubble.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65176" y="3006546"/>
            <a:ext cx="2497084" cy="1928679"/>
          </a:xfrm>
          <a:prstGeom prst="rect">
            <a:avLst/>
          </a:prstGeom>
          <a:effectLst>
            <a:softEdge rad="63500"/>
          </a:effectLst>
        </p:spPr>
      </p:pic>
      <p:pic>
        <p:nvPicPr>
          <p:cNvPr id="9228" name="Picture 15" descr="K1.png"/>
          <p:cNvPicPr>
            <a:picLocks/>
          </p:cNvPicPr>
          <p:nvPr/>
        </p:nvPicPr>
        <p:blipFill>
          <a:blip r:embed="rId6">
            <a:extLst>
              <a:ext uri="{28A0092B-C50C-407E-A947-70E740481C1C}">
                <a14:useLocalDpi xmlns:a14="http://schemas.microsoft.com/office/drawing/2010/main"/>
              </a:ext>
            </a:extLst>
          </a:blip>
          <a:srcRect/>
          <a:stretch>
            <a:fillRect/>
          </a:stretch>
        </p:blipFill>
        <p:spPr bwMode="auto">
          <a:xfrm>
            <a:off x="76200" y="5020733"/>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descr="K1.png"/>
          <p:cNvPicPr>
            <a:picLocks/>
          </p:cNvPicPr>
          <p:nvPr/>
        </p:nvPicPr>
        <p:blipFill>
          <a:blip r:embed="rId7">
            <a:extLst>
              <a:ext uri="{28A0092B-C50C-407E-A947-70E740481C1C}">
                <a14:useLocalDpi xmlns:a14="http://schemas.microsoft.com/office/drawing/2010/main"/>
              </a:ext>
            </a:extLst>
          </a:blip>
          <a:srcRect/>
          <a:stretch>
            <a:fillRect/>
          </a:stretch>
        </p:blipFill>
        <p:spPr bwMode="auto">
          <a:xfrm>
            <a:off x="76200" y="5020733"/>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Nickola Tesla.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70531" y="4043480"/>
            <a:ext cx="2073143" cy="2350013"/>
          </a:xfrm>
          <a:prstGeom prst="rect">
            <a:avLst/>
          </a:prstGeom>
          <a:effectLst>
            <a:softEdge rad="63500"/>
          </a:effectLst>
        </p:spPr>
      </p:pic>
      <p:sp>
        <p:nvSpPr>
          <p:cNvPr id="16" name="Footer Placeholder 4"/>
          <p:cNvSpPr txBox="1">
            <a:spLocks/>
          </p:cNvSpPr>
          <p:nvPr/>
        </p:nvSpPr>
        <p:spPr>
          <a:xfrm>
            <a:off x="3124200" y="6356351"/>
            <a:ext cx="2895600" cy="366183"/>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defRPr/>
            </a:pPr>
            <a:r>
              <a:rPr lang="en-US" smtClean="0"/>
              <a:t>Copyright </a:t>
            </a:r>
            <a:r>
              <a:rPr lang="en-US" i="1" smtClean="0"/>
              <a:t>JLWFutures</a:t>
            </a:r>
            <a:r>
              <a:rPr lang="en-US" smtClean="0"/>
              <a:t> 2014</a:t>
            </a:r>
            <a:endParaRPr lang="en-US"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withEffect">
                                  <p:stCondLst>
                                    <p:cond delay="0"/>
                                  </p:stCondLst>
                                  <p:childTnLst>
                                    <p:animMotion origin="layout" path="M -2.77778E-7 -4.48936E-6 L -0.08142 0.63746 " pathEditMode="relative" rAng="0" ptsTypes="AA">
                                      <p:cBhvr>
                                        <p:cTn id="6" dur="1000" fill="hold"/>
                                        <p:tgtEl>
                                          <p:spTgt spid="15"/>
                                        </p:tgtEl>
                                        <p:attrNameLst>
                                          <p:attrName>ppt_x</p:attrName>
                                          <p:attrName>ppt_y</p:attrName>
                                        </p:attrNameLst>
                                      </p:cBhvr>
                                      <p:rCtr x="-4080" y="31873"/>
                                    </p:animMotion>
                                  </p:childTnLst>
                                </p:cTn>
                              </p:par>
                              <p:par>
                                <p:cTn id="7" presetID="6" presetClass="emph" presetSubtype="0" fill="hold" nodeType="withEffect">
                                  <p:stCondLst>
                                    <p:cond delay="0"/>
                                  </p:stCondLst>
                                  <p:childTnLst>
                                    <p:animScale>
                                      <p:cBhvr>
                                        <p:cTn id="8" dur="1000" fill="hold"/>
                                        <p:tgtEl>
                                          <p:spTgt spid="15"/>
                                        </p:tgtEl>
                                      </p:cBhvr>
                                      <p:by x="12000" y="12000"/>
                                    </p:animScale>
                                  </p:childTnLst>
                                </p:cTn>
                              </p:par>
                            </p:childTnLst>
                          </p:cTn>
                        </p:par>
                        <p:par>
                          <p:cTn id="9" fill="hold" nodeType="afterGroup">
                            <p:stCondLst>
                              <p:cond delay="1000"/>
                            </p:stCondLst>
                            <p:childTnLst>
                              <p:par>
                                <p:cTn id="10" presetID="9" presetClass="entr" presetSubtype="0" fill="hold" nodeType="after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dissolve">
                                      <p:cBhvr>
                                        <p:cTn id="12" dur="500"/>
                                        <p:tgtEl>
                                          <p:spTgt spid="48"/>
                                        </p:tgtEl>
                                      </p:cBhvr>
                                    </p:animEffect>
                                  </p:childTnLst>
                                </p:cTn>
                              </p:par>
                            </p:childTnLst>
                          </p:cTn>
                        </p:par>
                        <p:par>
                          <p:cTn id="13" fill="hold" nodeType="afterGroup">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55"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p:cTn id="25" dur="1000" fill="hold"/>
                                        <p:tgtEl>
                                          <p:spTgt spid="38"/>
                                        </p:tgtEl>
                                        <p:attrNameLst>
                                          <p:attrName>ppt_w</p:attrName>
                                        </p:attrNameLst>
                                      </p:cBhvr>
                                      <p:tavLst>
                                        <p:tav tm="0">
                                          <p:val>
                                            <p:strVal val="#ppt_w*0.70"/>
                                          </p:val>
                                        </p:tav>
                                        <p:tav tm="100000">
                                          <p:val>
                                            <p:strVal val="#ppt_w"/>
                                          </p:val>
                                        </p:tav>
                                      </p:tavLst>
                                    </p:anim>
                                    <p:anim calcmode="lin" valueType="num">
                                      <p:cBhvr>
                                        <p:cTn id="26" dur="1000" fill="hold"/>
                                        <p:tgtEl>
                                          <p:spTgt spid="38"/>
                                        </p:tgtEl>
                                        <p:attrNameLst>
                                          <p:attrName>ppt_h</p:attrName>
                                        </p:attrNameLst>
                                      </p:cBhvr>
                                      <p:tavLst>
                                        <p:tav tm="0">
                                          <p:val>
                                            <p:strVal val="#ppt_h"/>
                                          </p:val>
                                        </p:tav>
                                        <p:tav tm="100000">
                                          <p:val>
                                            <p:strVal val="#ppt_h"/>
                                          </p:val>
                                        </p:tav>
                                      </p:tavLst>
                                    </p:anim>
                                    <p:animEffect transition="in" filter="fade">
                                      <p:cBhvr>
                                        <p:cTn id="27" dur="1000"/>
                                        <p:tgtEl>
                                          <p:spTgt spid="38"/>
                                        </p:tgtEl>
                                      </p:cBhvr>
                                    </p:animEffect>
                                  </p:childTnLst>
                                </p:cTn>
                              </p:par>
                              <p:par>
                                <p:cTn id="28" presetID="55" presetClass="entr" presetSubtype="0" fill="hold" nodeType="withEffect">
                                  <p:stCondLst>
                                    <p:cond delay="0"/>
                                  </p:stCondLst>
                                  <p:childTnLst>
                                    <p:set>
                                      <p:cBhvr>
                                        <p:cTn id="29" dur="1" fill="hold">
                                          <p:stCondLst>
                                            <p:cond delay="0"/>
                                          </p:stCondLst>
                                        </p:cTn>
                                        <p:tgtEl>
                                          <p:spTgt spid="40"/>
                                        </p:tgtEl>
                                        <p:attrNameLst>
                                          <p:attrName>style.visibility</p:attrName>
                                        </p:attrNameLst>
                                      </p:cBhvr>
                                      <p:to>
                                        <p:strVal val="visible"/>
                                      </p:to>
                                    </p:set>
                                    <p:anim calcmode="lin" valueType="num">
                                      <p:cBhvr>
                                        <p:cTn id="30" dur="1000" fill="hold"/>
                                        <p:tgtEl>
                                          <p:spTgt spid="40"/>
                                        </p:tgtEl>
                                        <p:attrNameLst>
                                          <p:attrName>ppt_w</p:attrName>
                                        </p:attrNameLst>
                                      </p:cBhvr>
                                      <p:tavLst>
                                        <p:tav tm="0">
                                          <p:val>
                                            <p:strVal val="#ppt_w*0.70"/>
                                          </p:val>
                                        </p:tav>
                                        <p:tav tm="100000">
                                          <p:val>
                                            <p:strVal val="#ppt_w"/>
                                          </p:val>
                                        </p:tav>
                                      </p:tavLst>
                                    </p:anim>
                                    <p:anim calcmode="lin" valueType="num">
                                      <p:cBhvr>
                                        <p:cTn id="31" dur="1000" fill="hold"/>
                                        <p:tgtEl>
                                          <p:spTgt spid="40"/>
                                        </p:tgtEl>
                                        <p:attrNameLst>
                                          <p:attrName>ppt_h</p:attrName>
                                        </p:attrNameLst>
                                      </p:cBhvr>
                                      <p:tavLst>
                                        <p:tav tm="0">
                                          <p:val>
                                            <p:strVal val="#ppt_h"/>
                                          </p:val>
                                        </p:tav>
                                        <p:tav tm="100000">
                                          <p:val>
                                            <p:strVal val="#ppt_h"/>
                                          </p:val>
                                        </p:tav>
                                      </p:tavLst>
                                    </p:anim>
                                    <p:animEffect transition="in" filter="fade">
                                      <p:cBhvr>
                                        <p:cTn id="32" dur="1000"/>
                                        <p:tgtEl>
                                          <p:spTgt spid="40"/>
                                        </p:tgtEl>
                                      </p:cBhvr>
                                    </p:animEffect>
                                  </p:childTnLst>
                                </p:cTn>
                              </p:par>
                              <p:par>
                                <p:cTn id="33" presetID="55" presetClass="entr" presetSubtype="0"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p:cTn id="35" dur="1000" fill="hold"/>
                                        <p:tgtEl>
                                          <p:spTgt spid="39"/>
                                        </p:tgtEl>
                                        <p:attrNameLst>
                                          <p:attrName>ppt_w</p:attrName>
                                        </p:attrNameLst>
                                      </p:cBhvr>
                                      <p:tavLst>
                                        <p:tav tm="0">
                                          <p:val>
                                            <p:strVal val="#ppt_w*0.70"/>
                                          </p:val>
                                        </p:tav>
                                        <p:tav tm="100000">
                                          <p:val>
                                            <p:strVal val="#ppt_w"/>
                                          </p:val>
                                        </p:tav>
                                      </p:tavLst>
                                    </p:anim>
                                    <p:anim calcmode="lin" valueType="num">
                                      <p:cBhvr>
                                        <p:cTn id="36" dur="1000" fill="hold"/>
                                        <p:tgtEl>
                                          <p:spTgt spid="39"/>
                                        </p:tgtEl>
                                        <p:attrNameLst>
                                          <p:attrName>ppt_h</p:attrName>
                                        </p:attrNameLst>
                                      </p:cBhvr>
                                      <p:tavLst>
                                        <p:tav tm="0">
                                          <p:val>
                                            <p:strVal val="#ppt_h"/>
                                          </p:val>
                                        </p:tav>
                                        <p:tav tm="100000">
                                          <p:val>
                                            <p:strVal val="#ppt_h"/>
                                          </p:val>
                                        </p:tav>
                                      </p:tavLst>
                                    </p:anim>
                                    <p:animEffect transition="in" filter="fade">
                                      <p:cBhvr>
                                        <p:cTn id="37" dur="1000"/>
                                        <p:tgtEl>
                                          <p:spTgt spid="39"/>
                                        </p:tgtEl>
                                      </p:cBhvr>
                                    </p:animEffect>
                                  </p:childTnLst>
                                </p:cTn>
                              </p:par>
                              <p:par>
                                <p:cTn id="38" presetID="55"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1000" fill="hold"/>
                                        <p:tgtEl>
                                          <p:spTgt spid="14"/>
                                        </p:tgtEl>
                                        <p:attrNameLst>
                                          <p:attrName>ppt_w</p:attrName>
                                        </p:attrNameLst>
                                      </p:cBhvr>
                                      <p:tavLst>
                                        <p:tav tm="0">
                                          <p:val>
                                            <p:strVal val="#ppt_w*0.70"/>
                                          </p:val>
                                        </p:tav>
                                        <p:tav tm="100000">
                                          <p:val>
                                            <p:strVal val="#ppt_w"/>
                                          </p:val>
                                        </p:tav>
                                      </p:tavLst>
                                    </p:anim>
                                    <p:anim calcmode="lin" valueType="num">
                                      <p:cBhvr>
                                        <p:cTn id="41" dur="1000" fill="hold"/>
                                        <p:tgtEl>
                                          <p:spTgt spid="14"/>
                                        </p:tgtEl>
                                        <p:attrNameLst>
                                          <p:attrName>ppt_h</p:attrName>
                                        </p:attrNameLst>
                                      </p:cBhvr>
                                      <p:tavLst>
                                        <p:tav tm="0">
                                          <p:val>
                                            <p:strVal val="#ppt_h"/>
                                          </p:val>
                                        </p:tav>
                                        <p:tav tm="100000">
                                          <p:val>
                                            <p:strVal val="#ppt_h"/>
                                          </p:val>
                                        </p:tav>
                                      </p:tavLst>
                                    </p:anim>
                                    <p:animEffect transition="in" filter="fade">
                                      <p:cBhvr>
                                        <p:cTn id="4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3"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K-Wav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7773" y="1355131"/>
            <a:ext cx="7373868" cy="685800"/>
          </a:xfrm>
          <a:prstGeom prst="rect">
            <a:avLst/>
          </a:prstGeom>
          <a:effectLst>
            <a:softEdge rad="31750"/>
          </a:effectLst>
        </p:spPr>
      </p:pic>
      <p:pic>
        <p:nvPicPr>
          <p:cNvPr id="49" name="Picture 48" descr="K-Wav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7773" y="1355131"/>
            <a:ext cx="7373868" cy="685800"/>
          </a:xfrm>
          <a:prstGeom prst="rect">
            <a:avLst/>
          </a:prstGeom>
          <a:effectLst>
            <a:softEdge rad="31750"/>
          </a:effectLst>
        </p:spPr>
      </p:pic>
      <p:sp>
        <p:nvSpPr>
          <p:cNvPr id="2" name="Title 1"/>
          <p:cNvSpPr>
            <a:spLocks noGrp="1"/>
          </p:cNvSpPr>
          <p:nvPr>
            <p:ph type="title"/>
          </p:nvPr>
        </p:nvSpPr>
        <p:spPr>
          <a:xfrm>
            <a:off x="339726" y="207264"/>
            <a:ext cx="8804275" cy="440267"/>
          </a:xfrm>
        </p:spPr>
        <p:txBody>
          <a:bodyPr rtlCol="0"/>
          <a:lstStyle/>
          <a:p>
            <a:pPr marL="233363" indent="-233363">
              <a:defRPr/>
            </a:pPr>
            <a:r>
              <a:rPr dirty="0" smtClean="0"/>
              <a:t>Kondratieff Cycles</a:t>
            </a:r>
          </a:p>
        </p:txBody>
      </p:sp>
      <p:sp>
        <p:nvSpPr>
          <p:cNvPr id="13" name="TextBox 12"/>
          <p:cNvSpPr txBox="1"/>
          <p:nvPr/>
        </p:nvSpPr>
        <p:spPr bwMode="gray">
          <a:xfrm>
            <a:off x="577851" y="2133601"/>
            <a:ext cx="1920875" cy="461665"/>
          </a:xfrm>
          <a:prstGeom prst="rect">
            <a:avLst/>
          </a:prstGeom>
          <a:noFill/>
        </p:spPr>
        <p:txBody>
          <a:bodyPr>
            <a:spAutoFit/>
          </a:bodyPr>
          <a:lstStyle/>
          <a:p>
            <a:pPr marL="401638" indent="-401638" fontAlgn="auto">
              <a:spcBef>
                <a:spcPts val="0"/>
              </a:spcBef>
              <a:spcAft>
                <a:spcPts val="0"/>
              </a:spcAft>
              <a:defRPr/>
            </a:pPr>
            <a:r>
              <a:rPr lang="en-US" sz="1200" b="1" cap="all" dirty="0">
                <a:solidFill>
                  <a:schemeClr val="bg1"/>
                </a:solidFill>
                <a:effectLst>
                  <a:outerShdw blurRad="50800" dist="63500" dir="2700000" algn="tl" rotWithShape="0">
                    <a:prstClr val="black">
                      <a:alpha val="60000"/>
                    </a:prstClr>
                  </a:outerShdw>
                </a:effectLst>
                <a:latin typeface="Arial "/>
              </a:rPr>
              <a:t>1908	</a:t>
            </a:r>
            <a:r>
              <a:rPr lang="en-US" sz="1200" b="1" cap="all" dirty="0">
                <a:solidFill>
                  <a:schemeClr val="bg1"/>
                </a:solidFill>
                <a:effectLst>
                  <a:outerShdw blurRad="50800" dist="63500" dir="2700000" algn="tl" rotWithShape="0">
                    <a:prstClr val="black">
                      <a:alpha val="60000"/>
                    </a:prstClr>
                  </a:outerShdw>
                </a:effectLst>
                <a:latin typeface="Arial Narrow" pitchFamily="34" charset="0"/>
              </a:rPr>
              <a:t>Automobiles, Oil</a:t>
            </a:r>
          </a:p>
          <a:p>
            <a:pPr marL="401638" indent="-401638" fontAlgn="auto">
              <a:spcBef>
                <a:spcPts val="0"/>
              </a:spcBef>
              <a:spcAft>
                <a:spcPts val="0"/>
              </a:spcAft>
              <a:defRPr/>
            </a:pPr>
            <a:r>
              <a:rPr lang="en-US" sz="1200" b="1" cap="all" dirty="0">
                <a:solidFill>
                  <a:schemeClr val="bg1"/>
                </a:solidFill>
                <a:effectLst>
                  <a:outerShdw blurRad="50800" dist="63500" dir="2700000" algn="tl" rotWithShape="0">
                    <a:prstClr val="black">
                      <a:alpha val="60000"/>
                    </a:prstClr>
                  </a:outerShdw>
                </a:effectLst>
                <a:latin typeface="Arial Narrow" pitchFamily="34" charset="0"/>
              </a:rPr>
              <a:t>&amp; Mass Production</a:t>
            </a:r>
          </a:p>
        </p:txBody>
      </p:sp>
      <p:sp>
        <p:nvSpPr>
          <p:cNvPr id="23" name="TextBox 22"/>
          <p:cNvSpPr txBox="1"/>
          <p:nvPr/>
        </p:nvSpPr>
        <p:spPr bwMode="gray">
          <a:xfrm>
            <a:off x="2382839" y="2133601"/>
            <a:ext cx="1266825" cy="563231"/>
          </a:xfrm>
          <a:prstGeom prst="rect">
            <a:avLst/>
          </a:prstGeom>
          <a:noFill/>
        </p:spPr>
        <p:txBody>
          <a:bodyPr>
            <a:spAutoFit/>
          </a:bodyPr>
          <a:lstStyle/>
          <a:p>
            <a:pPr algn="ctr" fontAlgn="auto">
              <a:lnSpc>
                <a:spcPct val="85000"/>
              </a:lnSpc>
              <a:spcBef>
                <a:spcPts val="0"/>
              </a:spcBef>
              <a:spcAft>
                <a:spcPts val="0"/>
              </a:spcAft>
              <a:defRPr/>
            </a:pPr>
            <a:r>
              <a:rPr lang="en-US" sz="1200" b="1" cap="all" dirty="0">
                <a:solidFill>
                  <a:schemeClr val="bg1"/>
                </a:solidFill>
                <a:effectLst>
                  <a:outerShdw blurRad="50800" dist="38100" dir="2700000" algn="tl" rotWithShape="0">
                    <a:prstClr val="black">
                      <a:alpha val="40000"/>
                    </a:prstClr>
                  </a:outerShdw>
                </a:effectLst>
                <a:latin typeface="Arial Narrow" pitchFamily="34" charset="0"/>
              </a:rPr>
              <a:t>Great Crash</a:t>
            </a:r>
          </a:p>
          <a:p>
            <a:pPr algn="ctr" fontAlgn="auto">
              <a:lnSpc>
                <a:spcPct val="85000"/>
              </a:lnSpc>
              <a:spcBef>
                <a:spcPts val="0"/>
              </a:spcBef>
              <a:spcAft>
                <a:spcPts val="0"/>
              </a:spcAft>
              <a:defRPr/>
            </a:pPr>
            <a:r>
              <a:rPr lang="en-US" sz="1200" b="1" cap="all" dirty="0">
                <a:solidFill>
                  <a:schemeClr val="bg1"/>
                </a:solidFill>
                <a:effectLst>
                  <a:outerShdw blurRad="50800" dist="38100" dir="2700000" algn="tl" rotWithShape="0">
                    <a:prstClr val="black">
                      <a:alpha val="40000"/>
                    </a:prstClr>
                  </a:outerShdw>
                </a:effectLst>
                <a:latin typeface="Arial Narrow" pitchFamily="34" charset="0"/>
              </a:rPr>
              <a:t>Of 1929</a:t>
            </a:r>
          </a:p>
          <a:p>
            <a:pPr algn="ctr" fontAlgn="auto">
              <a:lnSpc>
                <a:spcPct val="85000"/>
              </a:lnSpc>
              <a:spcBef>
                <a:spcPts val="0"/>
              </a:spcBef>
              <a:spcAft>
                <a:spcPts val="0"/>
              </a:spcAft>
              <a:defRPr/>
            </a:pPr>
            <a:r>
              <a:rPr lang="en-US" sz="1200" b="1" cap="all" dirty="0">
                <a:solidFill>
                  <a:schemeClr val="bg1"/>
                </a:solidFill>
                <a:effectLst>
                  <a:outerShdw blurRad="50800" dist="38100" dir="2700000" algn="tl" rotWithShape="0">
                    <a:prstClr val="black">
                      <a:alpha val="40000"/>
                    </a:prstClr>
                  </a:outerShdw>
                </a:effectLst>
                <a:latin typeface="Arial Narrow" pitchFamily="34" charset="0"/>
              </a:rPr>
              <a:t>(U.S.)</a:t>
            </a:r>
          </a:p>
        </p:txBody>
      </p:sp>
      <p:sp>
        <p:nvSpPr>
          <p:cNvPr id="28" name="TextBox 27"/>
          <p:cNvSpPr txBox="1"/>
          <p:nvPr/>
        </p:nvSpPr>
        <p:spPr bwMode="gray">
          <a:xfrm>
            <a:off x="4303714" y="2133600"/>
            <a:ext cx="3576685" cy="458587"/>
          </a:xfrm>
          <a:prstGeom prst="rect">
            <a:avLst/>
          </a:prstGeom>
          <a:noFill/>
        </p:spPr>
        <p:txBody>
          <a:bodyPr wrap="none">
            <a:spAutoFit/>
          </a:bodyPr>
          <a:lstStyle/>
          <a:p>
            <a:pPr marL="114300" indent="-114300" fontAlgn="auto">
              <a:lnSpc>
                <a:spcPct val="85000"/>
              </a:lnSpc>
              <a:spcBef>
                <a:spcPts val="0"/>
              </a:spcBef>
              <a:spcAft>
                <a:spcPts val="0"/>
              </a:spcAft>
              <a:buFont typeface="Arial" pitchFamily="34" charset="0"/>
              <a:buChar char="•"/>
              <a:defRPr/>
            </a:pPr>
            <a:r>
              <a:rPr lang="en-US" sz="1400" b="1" dirty="0">
                <a:solidFill>
                  <a:schemeClr val="bg1"/>
                </a:solidFill>
                <a:effectLst>
                  <a:outerShdw blurRad="50800" dist="38100" dir="2700000" algn="tl" rotWithShape="0">
                    <a:prstClr val="black">
                      <a:alpha val="40000"/>
                    </a:prstClr>
                  </a:outerShdw>
                </a:effectLst>
                <a:latin typeface="Arial Narrow" pitchFamily="34" charset="0"/>
                <a:cs typeface="+mn-cs"/>
              </a:rPr>
              <a:t>Interstate/international highways and airways</a:t>
            </a:r>
          </a:p>
          <a:p>
            <a:pPr marL="114300" indent="-114300" fontAlgn="auto">
              <a:lnSpc>
                <a:spcPct val="85000"/>
              </a:lnSpc>
              <a:spcBef>
                <a:spcPts val="0"/>
              </a:spcBef>
              <a:spcAft>
                <a:spcPts val="0"/>
              </a:spcAft>
              <a:buFont typeface="Arial" pitchFamily="34" charset="0"/>
              <a:buChar char="•"/>
              <a:defRPr/>
            </a:pPr>
            <a:r>
              <a:rPr lang="en-US" sz="1400" b="1" dirty="0">
                <a:solidFill>
                  <a:schemeClr val="bg1"/>
                </a:solidFill>
                <a:effectLst>
                  <a:outerShdw blurRad="50800" dist="38100" dir="2700000" algn="tl" rotWithShape="0">
                    <a:prstClr val="black">
                      <a:alpha val="40000"/>
                    </a:prstClr>
                  </a:outerShdw>
                </a:effectLst>
                <a:latin typeface="Arial Narrow" pitchFamily="34" charset="0"/>
                <a:cs typeface="+mn-cs"/>
              </a:rPr>
              <a:t>Welfare state, Bretton Woods, IMF, World Bank</a:t>
            </a:r>
          </a:p>
        </p:txBody>
      </p:sp>
      <p:sp>
        <p:nvSpPr>
          <p:cNvPr id="33" name="TextBox 32"/>
          <p:cNvSpPr txBox="1"/>
          <p:nvPr/>
        </p:nvSpPr>
        <p:spPr bwMode="gray">
          <a:xfrm>
            <a:off x="368301" y="609600"/>
            <a:ext cx="8620125" cy="400110"/>
          </a:xfrm>
          <a:prstGeom prst="rect">
            <a:avLst/>
          </a:prstGeom>
          <a:noFill/>
        </p:spPr>
        <p:txBody>
          <a:bodyPr>
            <a:spAutoFit/>
          </a:bodyPr>
          <a:lstStyle/>
          <a:p>
            <a:pPr fontAlgn="auto">
              <a:spcBef>
                <a:spcPts val="0"/>
              </a:spcBef>
              <a:spcAft>
                <a:spcPts val="0"/>
              </a:spcAft>
              <a:defRPr/>
            </a:pPr>
            <a:r>
              <a:rPr lang="en-US" sz="2000" cap="small" dirty="0">
                <a:solidFill>
                  <a:schemeClr val="bg1"/>
                </a:solidFill>
                <a:latin typeface="Futura Bk" pitchFamily="34" charset="0"/>
                <a:ea typeface="+mj-ea"/>
                <a:cs typeface="+mj-cs"/>
              </a:rPr>
              <a:t>Cycle </a:t>
            </a:r>
            <a:r>
              <a:rPr lang="en-US" sz="2000" cap="small" dirty="0">
                <a:solidFill>
                  <a:schemeClr val="bg1"/>
                </a:solidFill>
                <a:latin typeface="Futura Bk" pitchFamily="34" charset="0"/>
                <a:cs typeface="+mn-cs"/>
              </a:rPr>
              <a:t>4: Automobiles, Oil &amp; Mass Production 1908-1966</a:t>
            </a:r>
          </a:p>
        </p:txBody>
      </p:sp>
      <p:pic>
        <p:nvPicPr>
          <p:cNvPr id="38" name="Picture 37" descr="Erie Canal.png"/>
          <p:cNvPicPr>
            <a:picLocks noChangeAspect="1"/>
          </p:cNvPicPr>
          <p:nvPr/>
        </p:nvPicPr>
        <p:blipFill>
          <a:blip r:embed="rId3" cstate="print">
            <a:duotone>
              <a:schemeClr val="bg2">
                <a:shade val="45000"/>
                <a:satMod val="135000"/>
              </a:schemeClr>
              <a:prstClr val="white"/>
            </a:duotone>
          </a:blip>
          <a:stretch>
            <a:fillRect/>
          </a:stretch>
        </p:blipFill>
        <p:spPr>
          <a:xfrm>
            <a:off x="577852" y="3270933"/>
            <a:ext cx="2980396" cy="2164459"/>
          </a:xfrm>
          <a:prstGeom prst="rect">
            <a:avLst/>
          </a:prstGeom>
          <a:effectLst>
            <a:softEdge rad="63500"/>
          </a:effectLst>
        </p:spPr>
      </p:pic>
      <p:pic>
        <p:nvPicPr>
          <p:cNvPr id="39" name="Picture 38" descr="Erie-Canal-mules-sepia.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35659" y="2699306"/>
            <a:ext cx="2078496" cy="3139085"/>
          </a:xfrm>
          <a:prstGeom prst="rect">
            <a:avLst/>
          </a:prstGeom>
          <a:effectLst>
            <a:softEdge rad="63500"/>
          </a:effectLst>
        </p:spPr>
      </p:pic>
      <p:pic>
        <p:nvPicPr>
          <p:cNvPr id="40" name="Picture 39" descr="southseabubble.png"/>
          <p:cNvPicPr>
            <a:picLocks noChangeAspect="1"/>
          </p:cNvPicPr>
          <p:nvPr/>
        </p:nvPicPr>
        <p:blipFill>
          <a:blip r:embed="rId5" cstate="print"/>
          <a:stretch>
            <a:fillRect/>
          </a:stretch>
        </p:blipFill>
        <p:spPr>
          <a:xfrm>
            <a:off x="5397623" y="3205601"/>
            <a:ext cx="2844018" cy="2489295"/>
          </a:xfrm>
          <a:prstGeom prst="rect">
            <a:avLst/>
          </a:prstGeom>
          <a:effectLst>
            <a:softEdge rad="63500"/>
          </a:effectLst>
        </p:spPr>
      </p:pic>
      <p:pic>
        <p:nvPicPr>
          <p:cNvPr id="10252" name="Picture 15" descr="K1.png"/>
          <p:cNvPicPr>
            <a:picLocks/>
          </p:cNvPicPr>
          <p:nvPr/>
        </p:nvPicPr>
        <p:blipFill>
          <a:blip r:embed="rId6">
            <a:extLst>
              <a:ext uri="{28A0092B-C50C-407E-A947-70E740481C1C}">
                <a14:useLocalDpi xmlns:a14="http://schemas.microsoft.com/office/drawing/2010/main"/>
              </a:ext>
            </a:extLst>
          </a:blip>
          <a:srcRect/>
          <a:stretch>
            <a:fillRect/>
          </a:stretch>
        </p:blipFill>
        <p:spPr bwMode="auto">
          <a:xfrm>
            <a:off x="76200" y="5020733"/>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descr="K1.png"/>
          <p:cNvPicPr>
            <a:picLocks/>
          </p:cNvPicPr>
          <p:nvPr/>
        </p:nvPicPr>
        <p:blipFill>
          <a:blip r:embed="rId7">
            <a:extLst>
              <a:ext uri="{28A0092B-C50C-407E-A947-70E740481C1C}">
                <a14:useLocalDpi xmlns:a14="http://schemas.microsoft.com/office/drawing/2010/main"/>
              </a:ext>
            </a:extLst>
          </a:blip>
          <a:srcRect/>
          <a:stretch>
            <a:fillRect/>
          </a:stretch>
        </p:blipFill>
        <p:spPr bwMode="auto">
          <a:xfrm>
            <a:off x="76200" y="5020733"/>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ooter Placeholder 4"/>
          <p:cNvSpPr txBox="1">
            <a:spLocks/>
          </p:cNvSpPr>
          <p:nvPr/>
        </p:nvSpPr>
        <p:spPr>
          <a:xfrm>
            <a:off x="3124200" y="6356351"/>
            <a:ext cx="2895600" cy="366183"/>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defRPr/>
            </a:pPr>
            <a:r>
              <a:rPr lang="en-US" smtClean="0"/>
              <a:t>Copyright </a:t>
            </a:r>
            <a:r>
              <a:rPr lang="en-US" i="1" smtClean="0"/>
              <a:t>JLWFutures</a:t>
            </a:r>
            <a:r>
              <a:rPr lang="en-US" smtClean="0"/>
              <a:t> 2014</a:t>
            </a:r>
            <a:endParaRPr lang="en-US"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2.77778E-7 -4.48936E-6 L 0.06858 0.65227 " pathEditMode="relative" rAng="0" ptsTypes="AA">
                                      <p:cBhvr>
                                        <p:cTn id="8" dur="1000" fill="hold"/>
                                        <p:tgtEl>
                                          <p:spTgt spid="6"/>
                                        </p:tgtEl>
                                        <p:attrNameLst>
                                          <p:attrName>ppt_x</p:attrName>
                                          <p:attrName>ppt_y</p:attrName>
                                        </p:attrNameLst>
                                      </p:cBhvr>
                                      <p:rCtr x="3420" y="32613"/>
                                    </p:animMotion>
                                  </p:childTnLst>
                                </p:cTn>
                              </p:par>
                              <p:par>
                                <p:cTn id="9" presetID="6" presetClass="emph" presetSubtype="0" fill="hold" nodeType="withEffect">
                                  <p:stCondLst>
                                    <p:cond delay="0"/>
                                  </p:stCondLst>
                                  <p:childTnLst>
                                    <p:animScale>
                                      <p:cBhvr>
                                        <p:cTn id="10" dur="1000" fill="hold"/>
                                        <p:tgtEl>
                                          <p:spTgt spid="6"/>
                                        </p:tgtEl>
                                      </p:cBhvr>
                                      <p:by x="12000" y="12000"/>
                                    </p:animScale>
                                  </p:childTnLst>
                                </p:cTn>
                              </p:par>
                            </p:childTnLst>
                          </p:cTn>
                        </p:par>
                        <p:par>
                          <p:cTn id="11" fill="hold" nodeType="afterGroup">
                            <p:stCondLst>
                              <p:cond delay="1000"/>
                            </p:stCondLst>
                            <p:childTnLst>
                              <p:par>
                                <p:cTn id="12" presetID="9" presetClass="entr" presetSubtype="0"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dissolve">
                                      <p:cBhvr>
                                        <p:cTn id="14" dur="500"/>
                                        <p:tgtEl>
                                          <p:spTgt spid="48"/>
                                        </p:tgtEl>
                                      </p:cBhvr>
                                    </p:animEffect>
                                  </p:childTnLst>
                                </p:cTn>
                              </p:par>
                            </p:childTnLst>
                          </p:cTn>
                        </p:par>
                        <p:par>
                          <p:cTn id="15" fill="hold" nodeType="afterGroup">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par>
                                <p:cTn id="25" presetID="55"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p:cTn id="27" dur="1000" fill="hold"/>
                                        <p:tgtEl>
                                          <p:spTgt spid="38"/>
                                        </p:tgtEl>
                                        <p:attrNameLst>
                                          <p:attrName>ppt_w</p:attrName>
                                        </p:attrNameLst>
                                      </p:cBhvr>
                                      <p:tavLst>
                                        <p:tav tm="0">
                                          <p:val>
                                            <p:strVal val="#ppt_w*0.70"/>
                                          </p:val>
                                        </p:tav>
                                        <p:tav tm="100000">
                                          <p:val>
                                            <p:strVal val="#ppt_w"/>
                                          </p:val>
                                        </p:tav>
                                      </p:tavLst>
                                    </p:anim>
                                    <p:anim calcmode="lin" valueType="num">
                                      <p:cBhvr>
                                        <p:cTn id="28" dur="1000" fill="hold"/>
                                        <p:tgtEl>
                                          <p:spTgt spid="38"/>
                                        </p:tgtEl>
                                        <p:attrNameLst>
                                          <p:attrName>ppt_h</p:attrName>
                                        </p:attrNameLst>
                                      </p:cBhvr>
                                      <p:tavLst>
                                        <p:tav tm="0">
                                          <p:val>
                                            <p:strVal val="#ppt_h"/>
                                          </p:val>
                                        </p:tav>
                                        <p:tav tm="100000">
                                          <p:val>
                                            <p:strVal val="#ppt_h"/>
                                          </p:val>
                                        </p:tav>
                                      </p:tavLst>
                                    </p:anim>
                                    <p:animEffect transition="in" filter="fade">
                                      <p:cBhvr>
                                        <p:cTn id="29" dur="1000"/>
                                        <p:tgtEl>
                                          <p:spTgt spid="38"/>
                                        </p:tgtEl>
                                      </p:cBhvr>
                                    </p:animEffect>
                                  </p:childTnLst>
                                </p:cTn>
                              </p:par>
                              <p:par>
                                <p:cTn id="30" presetID="55" presetClass="entr" presetSubtype="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 calcmode="lin" valueType="num">
                                      <p:cBhvr>
                                        <p:cTn id="32" dur="1000" fill="hold"/>
                                        <p:tgtEl>
                                          <p:spTgt spid="40"/>
                                        </p:tgtEl>
                                        <p:attrNameLst>
                                          <p:attrName>ppt_w</p:attrName>
                                        </p:attrNameLst>
                                      </p:cBhvr>
                                      <p:tavLst>
                                        <p:tav tm="0">
                                          <p:val>
                                            <p:strVal val="#ppt_w*0.70"/>
                                          </p:val>
                                        </p:tav>
                                        <p:tav tm="100000">
                                          <p:val>
                                            <p:strVal val="#ppt_w"/>
                                          </p:val>
                                        </p:tav>
                                      </p:tavLst>
                                    </p:anim>
                                    <p:anim calcmode="lin" valueType="num">
                                      <p:cBhvr>
                                        <p:cTn id="33" dur="1000" fill="hold"/>
                                        <p:tgtEl>
                                          <p:spTgt spid="40"/>
                                        </p:tgtEl>
                                        <p:attrNameLst>
                                          <p:attrName>ppt_h</p:attrName>
                                        </p:attrNameLst>
                                      </p:cBhvr>
                                      <p:tavLst>
                                        <p:tav tm="0">
                                          <p:val>
                                            <p:strVal val="#ppt_h"/>
                                          </p:val>
                                        </p:tav>
                                        <p:tav tm="100000">
                                          <p:val>
                                            <p:strVal val="#ppt_h"/>
                                          </p:val>
                                        </p:tav>
                                      </p:tavLst>
                                    </p:anim>
                                    <p:animEffect transition="in" filter="fade">
                                      <p:cBhvr>
                                        <p:cTn id="34" dur="1000"/>
                                        <p:tgtEl>
                                          <p:spTgt spid="40"/>
                                        </p:tgtEl>
                                      </p:cBhvr>
                                    </p:animEffect>
                                  </p:childTnLst>
                                </p:cTn>
                              </p:par>
                              <p:par>
                                <p:cTn id="35" presetID="55"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p:cTn id="37" dur="1000" fill="hold"/>
                                        <p:tgtEl>
                                          <p:spTgt spid="39"/>
                                        </p:tgtEl>
                                        <p:attrNameLst>
                                          <p:attrName>ppt_w</p:attrName>
                                        </p:attrNameLst>
                                      </p:cBhvr>
                                      <p:tavLst>
                                        <p:tav tm="0">
                                          <p:val>
                                            <p:strVal val="#ppt_w*0.70"/>
                                          </p:val>
                                        </p:tav>
                                        <p:tav tm="100000">
                                          <p:val>
                                            <p:strVal val="#ppt_w"/>
                                          </p:val>
                                        </p:tav>
                                      </p:tavLst>
                                    </p:anim>
                                    <p:anim calcmode="lin" valueType="num">
                                      <p:cBhvr>
                                        <p:cTn id="38" dur="1000" fill="hold"/>
                                        <p:tgtEl>
                                          <p:spTgt spid="39"/>
                                        </p:tgtEl>
                                        <p:attrNameLst>
                                          <p:attrName>ppt_h</p:attrName>
                                        </p:attrNameLst>
                                      </p:cBhvr>
                                      <p:tavLst>
                                        <p:tav tm="0">
                                          <p:val>
                                            <p:strVal val="#ppt_h"/>
                                          </p:val>
                                        </p:tav>
                                        <p:tav tm="100000">
                                          <p:val>
                                            <p:strVal val="#ppt_h"/>
                                          </p:val>
                                        </p:tav>
                                      </p:tavLst>
                                    </p:anim>
                                    <p:animEffect transition="in" filter="fade">
                                      <p:cBhvr>
                                        <p:cTn id="39"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3"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K-Wav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7773" y="1355131"/>
            <a:ext cx="7373868" cy="685800"/>
          </a:xfrm>
          <a:prstGeom prst="rect">
            <a:avLst/>
          </a:prstGeom>
          <a:effectLst>
            <a:softEdge rad="31750"/>
          </a:effectLst>
        </p:spPr>
      </p:pic>
      <p:sp>
        <p:nvSpPr>
          <p:cNvPr id="2" name="Title 1"/>
          <p:cNvSpPr>
            <a:spLocks noGrp="1"/>
          </p:cNvSpPr>
          <p:nvPr>
            <p:ph type="title"/>
          </p:nvPr>
        </p:nvSpPr>
        <p:spPr>
          <a:xfrm>
            <a:off x="339726" y="207264"/>
            <a:ext cx="8804275" cy="440267"/>
          </a:xfrm>
        </p:spPr>
        <p:txBody>
          <a:bodyPr rtlCol="0"/>
          <a:lstStyle/>
          <a:p>
            <a:pPr marL="233363" indent="-233363">
              <a:defRPr/>
            </a:pPr>
            <a:r>
              <a:rPr dirty="0" smtClean="0"/>
              <a:t>Kondratieff Cycles</a:t>
            </a:r>
          </a:p>
        </p:txBody>
      </p:sp>
      <p:sp>
        <p:nvSpPr>
          <p:cNvPr id="13" name="TextBox 12"/>
          <p:cNvSpPr txBox="1"/>
          <p:nvPr/>
        </p:nvSpPr>
        <p:spPr bwMode="gray">
          <a:xfrm>
            <a:off x="577851" y="2133601"/>
            <a:ext cx="1920875" cy="461665"/>
          </a:xfrm>
          <a:prstGeom prst="rect">
            <a:avLst/>
          </a:prstGeom>
          <a:noFill/>
        </p:spPr>
        <p:txBody>
          <a:bodyPr>
            <a:spAutoFit/>
          </a:bodyPr>
          <a:lstStyle/>
          <a:p>
            <a:pPr marL="401638" indent="-401638" fontAlgn="auto">
              <a:spcBef>
                <a:spcPts val="0"/>
              </a:spcBef>
              <a:spcAft>
                <a:spcPts val="0"/>
              </a:spcAft>
              <a:defRPr/>
            </a:pPr>
            <a:r>
              <a:rPr lang="en-US" sz="1200" b="1" cap="all" dirty="0">
                <a:solidFill>
                  <a:schemeClr val="bg1"/>
                </a:solidFill>
                <a:effectLst>
                  <a:outerShdw blurRad="50800" dist="63500" dir="2700000" algn="tl" rotWithShape="0">
                    <a:prstClr val="black">
                      <a:alpha val="60000"/>
                    </a:prstClr>
                  </a:outerShdw>
                </a:effectLst>
                <a:latin typeface="Arial "/>
              </a:rPr>
              <a:t>1966	</a:t>
            </a:r>
            <a:r>
              <a:rPr lang="en-US" sz="1200" b="1" cap="all" dirty="0">
                <a:solidFill>
                  <a:schemeClr val="bg1"/>
                </a:solidFill>
                <a:effectLst>
                  <a:outerShdw blurRad="50800" dist="63500" dir="2700000" algn="tl" rotWithShape="0">
                    <a:prstClr val="black">
                      <a:alpha val="60000"/>
                    </a:prstClr>
                  </a:outerShdw>
                </a:effectLst>
                <a:latin typeface="Arial Narrow" pitchFamily="34" charset="0"/>
              </a:rPr>
              <a:t> Information &amp;</a:t>
            </a:r>
          </a:p>
          <a:p>
            <a:pPr marL="401638" indent="-401638" fontAlgn="auto">
              <a:spcBef>
                <a:spcPts val="0"/>
              </a:spcBef>
              <a:spcAft>
                <a:spcPts val="0"/>
              </a:spcAft>
              <a:defRPr/>
            </a:pPr>
            <a:r>
              <a:rPr lang="en-US" sz="1200" b="1" cap="all" dirty="0">
                <a:solidFill>
                  <a:schemeClr val="bg1"/>
                </a:solidFill>
                <a:effectLst>
                  <a:outerShdw blurRad="50800" dist="63500" dir="2700000" algn="tl" rotWithShape="0">
                    <a:prstClr val="black">
                      <a:alpha val="60000"/>
                    </a:prstClr>
                  </a:outerShdw>
                </a:effectLst>
                <a:latin typeface="Arial Narrow" pitchFamily="34" charset="0"/>
              </a:rPr>
              <a:t>Telecommunications</a:t>
            </a:r>
          </a:p>
        </p:txBody>
      </p:sp>
      <p:sp>
        <p:nvSpPr>
          <p:cNvPr id="23" name="TextBox 22"/>
          <p:cNvSpPr txBox="1"/>
          <p:nvPr/>
        </p:nvSpPr>
        <p:spPr bwMode="gray">
          <a:xfrm>
            <a:off x="2306638" y="2133600"/>
            <a:ext cx="1612900" cy="877163"/>
          </a:xfrm>
          <a:prstGeom prst="rect">
            <a:avLst/>
          </a:prstGeom>
          <a:noFill/>
        </p:spPr>
        <p:txBody>
          <a:bodyPr>
            <a:spAutoFit/>
          </a:bodyPr>
          <a:lstStyle/>
          <a:p>
            <a:pPr algn="ctr" fontAlgn="auto">
              <a:lnSpc>
                <a:spcPct val="85000"/>
              </a:lnSpc>
              <a:spcBef>
                <a:spcPts val="0"/>
              </a:spcBef>
              <a:spcAft>
                <a:spcPts val="0"/>
              </a:spcAft>
              <a:defRPr/>
            </a:pPr>
            <a:r>
              <a:rPr lang="en-US" sz="1200" b="1" cap="all" dirty="0">
                <a:solidFill>
                  <a:schemeClr val="bg1"/>
                </a:solidFill>
                <a:effectLst>
                  <a:outerShdw blurRad="50800" dist="38100" dir="2700000" algn="tl" rotWithShape="0">
                    <a:prstClr val="black">
                      <a:alpha val="40000"/>
                    </a:prstClr>
                  </a:outerShdw>
                </a:effectLst>
                <a:latin typeface="Arial Narrow" pitchFamily="34" charset="0"/>
              </a:rPr>
              <a:t>NASDAQ </a:t>
            </a:r>
          </a:p>
          <a:p>
            <a:pPr algn="ctr" fontAlgn="auto">
              <a:lnSpc>
                <a:spcPct val="85000"/>
              </a:lnSpc>
              <a:spcBef>
                <a:spcPts val="0"/>
              </a:spcBef>
              <a:spcAft>
                <a:spcPts val="0"/>
              </a:spcAft>
              <a:defRPr/>
            </a:pPr>
            <a:r>
              <a:rPr lang="en-US" sz="1200" b="1" cap="all" dirty="0">
                <a:solidFill>
                  <a:schemeClr val="bg1"/>
                </a:solidFill>
                <a:effectLst>
                  <a:outerShdw blurRad="50800" dist="38100" dir="2700000" algn="tl" rotWithShape="0">
                    <a:prstClr val="black">
                      <a:alpha val="40000"/>
                    </a:prstClr>
                  </a:outerShdw>
                </a:effectLst>
                <a:latin typeface="Arial Narrow" pitchFamily="34" charset="0"/>
              </a:rPr>
              <a:t>Crash 2000 &amp;</a:t>
            </a:r>
          </a:p>
          <a:p>
            <a:pPr algn="ctr" fontAlgn="auto">
              <a:lnSpc>
                <a:spcPct val="85000"/>
              </a:lnSpc>
              <a:spcBef>
                <a:spcPts val="0"/>
              </a:spcBef>
              <a:spcAft>
                <a:spcPts val="0"/>
              </a:spcAft>
              <a:defRPr/>
            </a:pPr>
            <a:r>
              <a:rPr lang="en-US" sz="1200" b="1" cap="all" dirty="0">
                <a:solidFill>
                  <a:schemeClr val="bg1"/>
                </a:solidFill>
                <a:effectLst>
                  <a:outerShdw blurRad="50800" dist="38100" dir="2700000" algn="tl" rotWithShape="0">
                    <a:prstClr val="black">
                      <a:alpha val="40000"/>
                    </a:prstClr>
                  </a:outerShdw>
                </a:effectLst>
                <a:latin typeface="Arial Narrow" pitchFamily="34" charset="0"/>
              </a:rPr>
              <a:t>Global Collapses</a:t>
            </a:r>
          </a:p>
          <a:p>
            <a:pPr algn="ctr" fontAlgn="auto">
              <a:lnSpc>
                <a:spcPct val="85000"/>
              </a:lnSpc>
              <a:spcBef>
                <a:spcPts val="0"/>
              </a:spcBef>
              <a:spcAft>
                <a:spcPts val="0"/>
              </a:spcAft>
              <a:defRPr/>
            </a:pPr>
            <a:r>
              <a:rPr lang="en-US" sz="1200" b="1" cap="all" dirty="0">
                <a:solidFill>
                  <a:schemeClr val="bg1"/>
                </a:solidFill>
                <a:effectLst>
                  <a:outerShdw blurRad="50800" dist="38100" dir="2700000" algn="tl" rotWithShape="0">
                    <a:prstClr val="black">
                      <a:alpha val="40000"/>
                    </a:prstClr>
                  </a:outerShdw>
                </a:effectLst>
                <a:latin typeface="Arial Narrow" pitchFamily="34" charset="0"/>
              </a:rPr>
              <a:t>(ASIA, Argentina, U.S.)</a:t>
            </a:r>
          </a:p>
        </p:txBody>
      </p:sp>
      <p:sp>
        <p:nvSpPr>
          <p:cNvPr id="28" name="TextBox 27"/>
          <p:cNvSpPr txBox="1"/>
          <p:nvPr/>
        </p:nvSpPr>
        <p:spPr bwMode="gray">
          <a:xfrm>
            <a:off x="4303714" y="2133600"/>
            <a:ext cx="3693640" cy="458587"/>
          </a:xfrm>
          <a:prstGeom prst="rect">
            <a:avLst/>
          </a:prstGeom>
          <a:noFill/>
        </p:spPr>
        <p:txBody>
          <a:bodyPr wrap="none">
            <a:spAutoFit/>
          </a:bodyPr>
          <a:lstStyle/>
          <a:p>
            <a:pPr marL="114300" indent="-114300" fontAlgn="auto">
              <a:lnSpc>
                <a:spcPct val="85000"/>
              </a:lnSpc>
              <a:spcBef>
                <a:spcPts val="0"/>
              </a:spcBef>
              <a:spcAft>
                <a:spcPts val="0"/>
              </a:spcAft>
              <a:buFont typeface="Arial" pitchFamily="34" charset="0"/>
              <a:buChar char="•"/>
              <a:defRPr/>
            </a:pPr>
            <a:r>
              <a:rPr lang="en-US" sz="1400" b="1" dirty="0">
                <a:solidFill>
                  <a:schemeClr val="bg1"/>
                </a:solidFill>
                <a:effectLst>
                  <a:outerShdw blurRad="50800" dist="38100" dir="2700000" algn="tl" rotWithShape="0">
                    <a:prstClr val="black">
                      <a:alpha val="40000"/>
                    </a:prstClr>
                  </a:outerShdw>
                </a:effectLst>
                <a:latin typeface="Arial Narrow" pitchFamily="34" charset="0"/>
                <a:cs typeface="+mn-cs"/>
              </a:rPr>
              <a:t>Global digital telecommunications network</a:t>
            </a:r>
          </a:p>
          <a:p>
            <a:pPr marL="114300" indent="-114300" fontAlgn="auto">
              <a:lnSpc>
                <a:spcPct val="85000"/>
              </a:lnSpc>
              <a:spcBef>
                <a:spcPts val="0"/>
              </a:spcBef>
              <a:spcAft>
                <a:spcPts val="0"/>
              </a:spcAft>
              <a:buFont typeface="Arial" pitchFamily="34" charset="0"/>
              <a:buChar char="•"/>
              <a:defRPr/>
            </a:pPr>
            <a:r>
              <a:rPr lang="en-US" sz="1400" b="1" dirty="0">
                <a:solidFill>
                  <a:schemeClr val="bg1"/>
                </a:solidFill>
                <a:effectLst>
                  <a:outerShdw blurRad="50800" dist="38100" dir="2700000" algn="tl" rotWithShape="0">
                    <a:prstClr val="black">
                      <a:alpha val="40000"/>
                    </a:prstClr>
                  </a:outerShdw>
                </a:effectLst>
                <a:latin typeface="Arial Narrow" pitchFamily="34" charset="0"/>
                <a:cs typeface="+mn-cs"/>
              </a:rPr>
              <a:t>Institutional framework, facilitating globalization</a:t>
            </a:r>
          </a:p>
        </p:txBody>
      </p:sp>
      <p:sp>
        <p:nvSpPr>
          <p:cNvPr id="33" name="TextBox 32"/>
          <p:cNvSpPr txBox="1"/>
          <p:nvPr/>
        </p:nvSpPr>
        <p:spPr bwMode="gray">
          <a:xfrm>
            <a:off x="368301" y="609600"/>
            <a:ext cx="8620125" cy="400110"/>
          </a:xfrm>
          <a:prstGeom prst="rect">
            <a:avLst/>
          </a:prstGeom>
          <a:noFill/>
        </p:spPr>
        <p:txBody>
          <a:bodyPr>
            <a:spAutoFit/>
          </a:bodyPr>
          <a:lstStyle/>
          <a:p>
            <a:pPr fontAlgn="auto">
              <a:spcBef>
                <a:spcPts val="0"/>
              </a:spcBef>
              <a:spcAft>
                <a:spcPts val="0"/>
              </a:spcAft>
              <a:defRPr/>
            </a:pPr>
            <a:r>
              <a:rPr lang="en-US" sz="2000" cap="small" dirty="0">
                <a:solidFill>
                  <a:schemeClr val="bg1"/>
                </a:solidFill>
                <a:latin typeface="Futura Bk" pitchFamily="34" charset="0"/>
                <a:ea typeface="+mj-ea"/>
                <a:cs typeface="+mj-cs"/>
              </a:rPr>
              <a:t>Cycle </a:t>
            </a:r>
            <a:r>
              <a:rPr lang="en-US" sz="2000" cap="small" dirty="0">
                <a:solidFill>
                  <a:schemeClr val="bg1"/>
                </a:solidFill>
                <a:latin typeface="Futura Bk" pitchFamily="34" charset="0"/>
                <a:cs typeface="+mn-cs"/>
              </a:rPr>
              <a:t>5: Information &amp; Telecommunications 1966~</a:t>
            </a:r>
            <a:r>
              <a:rPr lang="en-US" sz="2000" cap="small" dirty="0">
                <a:solidFill>
                  <a:schemeClr val="bg1">
                    <a:lumMod val="65000"/>
                  </a:schemeClr>
                </a:solidFill>
                <a:latin typeface="Futura Bk" pitchFamily="34" charset="0"/>
                <a:cs typeface="+mn-cs"/>
              </a:rPr>
              <a:t>2016</a:t>
            </a:r>
          </a:p>
        </p:txBody>
      </p:sp>
      <p:pic>
        <p:nvPicPr>
          <p:cNvPr id="38" name="Picture 37" descr="Erie Canal.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2385" y="3270933"/>
            <a:ext cx="2603915" cy="2164459"/>
          </a:xfrm>
          <a:prstGeom prst="rect">
            <a:avLst/>
          </a:prstGeom>
          <a:effectLst>
            <a:softEdge rad="63500"/>
          </a:effectLst>
        </p:spPr>
      </p:pic>
      <p:pic>
        <p:nvPicPr>
          <p:cNvPr id="39" name="Picture 38" descr="Erie-Canal-mules-sepia.jpg"/>
          <p:cNvPicPr>
            <a:picLocks noChangeAspect="1"/>
          </p:cNvPicPr>
          <p:nvPr/>
        </p:nvPicPr>
        <p:blipFill>
          <a:blip r:embed="rId4" cstate="print"/>
          <a:stretch>
            <a:fillRect/>
          </a:stretch>
        </p:blipFill>
        <p:spPr>
          <a:xfrm>
            <a:off x="3681908" y="3083356"/>
            <a:ext cx="1862238" cy="1689325"/>
          </a:xfrm>
          <a:prstGeom prst="rect">
            <a:avLst/>
          </a:prstGeom>
          <a:effectLst>
            <a:softEdge rad="63500"/>
          </a:effectLst>
        </p:spPr>
      </p:pic>
      <p:pic>
        <p:nvPicPr>
          <p:cNvPr id="40" name="Picture 39" descr="southseabubble.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13647" y="3205601"/>
            <a:ext cx="2375907" cy="2489295"/>
          </a:xfrm>
          <a:prstGeom prst="rect">
            <a:avLst/>
          </a:prstGeom>
          <a:effectLst>
            <a:softEdge rad="63500"/>
          </a:effectLst>
        </p:spPr>
      </p:pic>
      <p:pic>
        <p:nvPicPr>
          <p:cNvPr id="15" name="Picture 14" descr="Erie-Canal-mules-sepia.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96660" y="4581149"/>
            <a:ext cx="1572118" cy="1209971"/>
          </a:xfrm>
          <a:prstGeom prst="rect">
            <a:avLst/>
          </a:prstGeom>
          <a:effectLst>
            <a:softEdge rad="63500"/>
          </a:effectLst>
        </p:spPr>
      </p:pic>
      <p:pic>
        <p:nvPicPr>
          <p:cNvPr id="14" name="Picture 13" descr="Erie-Canal-mules-sepia.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48810" y="4350720"/>
            <a:ext cx="1862238" cy="1003637"/>
          </a:xfrm>
          <a:prstGeom prst="rect">
            <a:avLst/>
          </a:prstGeom>
          <a:effectLst>
            <a:softEdge rad="63500"/>
          </a:effectLst>
        </p:spPr>
      </p:pic>
      <p:pic>
        <p:nvPicPr>
          <p:cNvPr id="11277" name="Picture 15" descr="K1.png"/>
          <p:cNvPicPr>
            <a:picLocks/>
          </p:cNvPicPr>
          <p:nvPr/>
        </p:nvPicPr>
        <p:blipFill>
          <a:blip r:embed="rId8">
            <a:extLst>
              <a:ext uri="{28A0092B-C50C-407E-A947-70E740481C1C}">
                <a14:useLocalDpi xmlns:a14="http://schemas.microsoft.com/office/drawing/2010/main"/>
              </a:ext>
            </a:extLst>
          </a:blip>
          <a:srcRect/>
          <a:stretch>
            <a:fillRect/>
          </a:stretch>
        </p:blipFill>
        <p:spPr bwMode="auto">
          <a:xfrm>
            <a:off x="76200" y="5020733"/>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descr="K1.png"/>
          <p:cNvPicPr>
            <a:picLocks/>
          </p:cNvPicPr>
          <p:nvPr/>
        </p:nvPicPr>
        <p:blipFill>
          <a:blip r:embed="rId9">
            <a:extLst>
              <a:ext uri="{28A0092B-C50C-407E-A947-70E740481C1C}">
                <a14:useLocalDpi xmlns:a14="http://schemas.microsoft.com/office/drawing/2010/main"/>
              </a:ext>
            </a:extLst>
          </a:blip>
          <a:srcRect/>
          <a:stretch>
            <a:fillRect/>
          </a:stretch>
        </p:blipFill>
        <p:spPr bwMode="auto">
          <a:xfrm>
            <a:off x="76200" y="5020733"/>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K-Wav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7773" y="1355131"/>
            <a:ext cx="7373868" cy="685800"/>
          </a:xfrm>
          <a:prstGeom prst="rect">
            <a:avLst/>
          </a:prstGeom>
          <a:effectLst>
            <a:softEdge rad="31750"/>
          </a:effectLst>
        </p:spPr>
      </p:pic>
      <p:sp>
        <p:nvSpPr>
          <p:cNvPr id="16" name="Footer Placeholder 4"/>
          <p:cNvSpPr txBox="1">
            <a:spLocks/>
          </p:cNvSpPr>
          <p:nvPr/>
        </p:nvSpPr>
        <p:spPr>
          <a:xfrm>
            <a:off x="3124200" y="6356351"/>
            <a:ext cx="2895600" cy="366183"/>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defRPr/>
            </a:pPr>
            <a:r>
              <a:rPr lang="en-US" smtClean="0"/>
              <a:t>Copyright </a:t>
            </a:r>
            <a:r>
              <a:rPr lang="en-US" i="1" smtClean="0"/>
              <a:t>JLWFutures</a:t>
            </a:r>
            <a:r>
              <a:rPr lang="en-US" smtClean="0"/>
              <a:t> 2014</a:t>
            </a:r>
            <a:endParaRPr lang="en-US"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2.77778E-7 -4.48936E-6 L 0.24358 0.63746 " pathEditMode="relative" rAng="0" ptsTypes="AA">
                                      <p:cBhvr>
                                        <p:cTn id="8" dur="1000" fill="hold"/>
                                        <p:tgtEl>
                                          <p:spTgt spid="6"/>
                                        </p:tgtEl>
                                        <p:attrNameLst>
                                          <p:attrName>ppt_x</p:attrName>
                                          <p:attrName>ppt_y</p:attrName>
                                        </p:attrNameLst>
                                      </p:cBhvr>
                                      <p:rCtr x="12170" y="31873"/>
                                    </p:animMotion>
                                  </p:childTnLst>
                                </p:cTn>
                              </p:par>
                              <p:par>
                                <p:cTn id="9" presetID="6" presetClass="emph" presetSubtype="0" fill="hold" nodeType="withEffect">
                                  <p:stCondLst>
                                    <p:cond delay="0"/>
                                  </p:stCondLst>
                                  <p:childTnLst>
                                    <p:animScale>
                                      <p:cBhvr>
                                        <p:cTn id="10" dur="1000" fill="hold"/>
                                        <p:tgtEl>
                                          <p:spTgt spid="6"/>
                                        </p:tgtEl>
                                      </p:cBhvr>
                                      <p:by x="12000" y="12000"/>
                                    </p:animScale>
                                  </p:childTnLst>
                                </p:cTn>
                              </p:par>
                            </p:childTnLst>
                          </p:cTn>
                        </p:par>
                        <p:par>
                          <p:cTn id="11" fill="hold" nodeType="afterGroup">
                            <p:stCondLst>
                              <p:cond delay="1000"/>
                            </p:stCondLst>
                            <p:childTnLst>
                              <p:par>
                                <p:cTn id="12" presetID="9" presetClass="entr" presetSubtype="0"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dissolve">
                                      <p:cBhvr>
                                        <p:cTn id="14" dur="500"/>
                                        <p:tgtEl>
                                          <p:spTgt spid="48"/>
                                        </p:tgtEl>
                                      </p:cBhvr>
                                    </p:animEffect>
                                  </p:childTnLst>
                                </p:cTn>
                              </p:par>
                            </p:childTnLst>
                          </p:cTn>
                        </p:par>
                        <p:par>
                          <p:cTn id="15" fill="hold" nodeType="afterGroup">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par>
                                <p:cTn id="25" presetID="55"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p:cTn id="27" dur="1000" fill="hold"/>
                                        <p:tgtEl>
                                          <p:spTgt spid="38"/>
                                        </p:tgtEl>
                                        <p:attrNameLst>
                                          <p:attrName>ppt_w</p:attrName>
                                        </p:attrNameLst>
                                      </p:cBhvr>
                                      <p:tavLst>
                                        <p:tav tm="0">
                                          <p:val>
                                            <p:strVal val="#ppt_w*0.70"/>
                                          </p:val>
                                        </p:tav>
                                        <p:tav tm="100000">
                                          <p:val>
                                            <p:strVal val="#ppt_w"/>
                                          </p:val>
                                        </p:tav>
                                      </p:tavLst>
                                    </p:anim>
                                    <p:anim calcmode="lin" valueType="num">
                                      <p:cBhvr>
                                        <p:cTn id="28" dur="1000" fill="hold"/>
                                        <p:tgtEl>
                                          <p:spTgt spid="38"/>
                                        </p:tgtEl>
                                        <p:attrNameLst>
                                          <p:attrName>ppt_h</p:attrName>
                                        </p:attrNameLst>
                                      </p:cBhvr>
                                      <p:tavLst>
                                        <p:tav tm="0">
                                          <p:val>
                                            <p:strVal val="#ppt_h"/>
                                          </p:val>
                                        </p:tav>
                                        <p:tav tm="100000">
                                          <p:val>
                                            <p:strVal val="#ppt_h"/>
                                          </p:val>
                                        </p:tav>
                                      </p:tavLst>
                                    </p:anim>
                                    <p:animEffect transition="in" filter="fade">
                                      <p:cBhvr>
                                        <p:cTn id="29" dur="1000"/>
                                        <p:tgtEl>
                                          <p:spTgt spid="38"/>
                                        </p:tgtEl>
                                      </p:cBhvr>
                                    </p:animEffect>
                                  </p:childTnLst>
                                </p:cTn>
                              </p:par>
                              <p:par>
                                <p:cTn id="30" presetID="55" presetClass="entr" presetSubtype="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 calcmode="lin" valueType="num">
                                      <p:cBhvr>
                                        <p:cTn id="32" dur="1000" fill="hold"/>
                                        <p:tgtEl>
                                          <p:spTgt spid="40"/>
                                        </p:tgtEl>
                                        <p:attrNameLst>
                                          <p:attrName>ppt_w</p:attrName>
                                        </p:attrNameLst>
                                      </p:cBhvr>
                                      <p:tavLst>
                                        <p:tav tm="0">
                                          <p:val>
                                            <p:strVal val="#ppt_w*0.70"/>
                                          </p:val>
                                        </p:tav>
                                        <p:tav tm="100000">
                                          <p:val>
                                            <p:strVal val="#ppt_w"/>
                                          </p:val>
                                        </p:tav>
                                      </p:tavLst>
                                    </p:anim>
                                    <p:anim calcmode="lin" valueType="num">
                                      <p:cBhvr>
                                        <p:cTn id="33" dur="1000" fill="hold"/>
                                        <p:tgtEl>
                                          <p:spTgt spid="40"/>
                                        </p:tgtEl>
                                        <p:attrNameLst>
                                          <p:attrName>ppt_h</p:attrName>
                                        </p:attrNameLst>
                                      </p:cBhvr>
                                      <p:tavLst>
                                        <p:tav tm="0">
                                          <p:val>
                                            <p:strVal val="#ppt_h"/>
                                          </p:val>
                                        </p:tav>
                                        <p:tav tm="100000">
                                          <p:val>
                                            <p:strVal val="#ppt_h"/>
                                          </p:val>
                                        </p:tav>
                                      </p:tavLst>
                                    </p:anim>
                                    <p:animEffect transition="in" filter="fade">
                                      <p:cBhvr>
                                        <p:cTn id="34" dur="1000"/>
                                        <p:tgtEl>
                                          <p:spTgt spid="40"/>
                                        </p:tgtEl>
                                      </p:cBhvr>
                                    </p:animEffect>
                                  </p:childTnLst>
                                </p:cTn>
                              </p:par>
                              <p:par>
                                <p:cTn id="35" presetID="55"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p:cTn id="37" dur="1000" fill="hold"/>
                                        <p:tgtEl>
                                          <p:spTgt spid="39"/>
                                        </p:tgtEl>
                                        <p:attrNameLst>
                                          <p:attrName>ppt_w</p:attrName>
                                        </p:attrNameLst>
                                      </p:cBhvr>
                                      <p:tavLst>
                                        <p:tav tm="0">
                                          <p:val>
                                            <p:strVal val="#ppt_w*0.70"/>
                                          </p:val>
                                        </p:tav>
                                        <p:tav tm="100000">
                                          <p:val>
                                            <p:strVal val="#ppt_w"/>
                                          </p:val>
                                        </p:tav>
                                      </p:tavLst>
                                    </p:anim>
                                    <p:anim calcmode="lin" valueType="num">
                                      <p:cBhvr>
                                        <p:cTn id="38" dur="1000" fill="hold"/>
                                        <p:tgtEl>
                                          <p:spTgt spid="39"/>
                                        </p:tgtEl>
                                        <p:attrNameLst>
                                          <p:attrName>ppt_h</p:attrName>
                                        </p:attrNameLst>
                                      </p:cBhvr>
                                      <p:tavLst>
                                        <p:tav tm="0">
                                          <p:val>
                                            <p:strVal val="#ppt_h"/>
                                          </p:val>
                                        </p:tav>
                                        <p:tav tm="100000">
                                          <p:val>
                                            <p:strVal val="#ppt_h"/>
                                          </p:val>
                                        </p:tav>
                                      </p:tavLst>
                                    </p:anim>
                                    <p:animEffect transition="in" filter="fade">
                                      <p:cBhvr>
                                        <p:cTn id="39" dur="1000"/>
                                        <p:tgtEl>
                                          <p:spTgt spid="39"/>
                                        </p:tgtEl>
                                      </p:cBhvr>
                                    </p:animEffect>
                                  </p:childTnLst>
                                </p:cTn>
                              </p:par>
                              <p:par>
                                <p:cTn id="40" presetID="55"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1000" fill="hold"/>
                                        <p:tgtEl>
                                          <p:spTgt spid="14"/>
                                        </p:tgtEl>
                                        <p:attrNameLst>
                                          <p:attrName>ppt_w</p:attrName>
                                        </p:attrNameLst>
                                      </p:cBhvr>
                                      <p:tavLst>
                                        <p:tav tm="0">
                                          <p:val>
                                            <p:strVal val="#ppt_w*0.70"/>
                                          </p:val>
                                        </p:tav>
                                        <p:tav tm="100000">
                                          <p:val>
                                            <p:strVal val="#ppt_w"/>
                                          </p:val>
                                        </p:tav>
                                      </p:tavLst>
                                    </p:anim>
                                    <p:anim calcmode="lin" valueType="num">
                                      <p:cBhvr>
                                        <p:cTn id="43" dur="1000" fill="hold"/>
                                        <p:tgtEl>
                                          <p:spTgt spid="14"/>
                                        </p:tgtEl>
                                        <p:attrNameLst>
                                          <p:attrName>ppt_h</p:attrName>
                                        </p:attrNameLst>
                                      </p:cBhvr>
                                      <p:tavLst>
                                        <p:tav tm="0">
                                          <p:val>
                                            <p:strVal val="#ppt_h"/>
                                          </p:val>
                                        </p:tav>
                                        <p:tav tm="100000">
                                          <p:val>
                                            <p:strVal val="#ppt_h"/>
                                          </p:val>
                                        </p:tav>
                                      </p:tavLst>
                                    </p:anim>
                                    <p:animEffect transition="in" filter="fade">
                                      <p:cBhvr>
                                        <p:cTn id="44" dur="1000"/>
                                        <p:tgtEl>
                                          <p:spTgt spid="14"/>
                                        </p:tgtEl>
                                      </p:cBhvr>
                                    </p:animEffect>
                                  </p:childTnLst>
                                </p:cTn>
                              </p:par>
                              <p:par>
                                <p:cTn id="45" presetID="55"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1000" fill="hold"/>
                                        <p:tgtEl>
                                          <p:spTgt spid="15"/>
                                        </p:tgtEl>
                                        <p:attrNameLst>
                                          <p:attrName>ppt_w</p:attrName>
                                        </p:attrNameLst>
                                      </p:cBhvr>
                                      <p:tavLst>
                                        <p:tav tm="0">
                                          <p:val>
                                            <p:strVal val="#ppt_w*0.70"/>
                                          </p:val>
                                        </p:tav>
                                        <p:tav tm="100000">
                                          <p:val>
                                            <p:strVal val="#ppt_w"/>
                                          </p:val>
                                        </p:tav>
                                      </p:tavLst>
                                    </p:anim>
                                    <p:anim calcmode="lin" valueType="num">
                                      <p:cBhvr>
                                        <p:cTn id="48" dur="1000" fill="hold"/>
                                        <p:tgtEl>
                                          <p:spTgt spid="15"/>
                                        </p:tgtEl>
                                        <p:attrNameLst>
                                          <p:attrName>ppt_h</p:attrName>
                                        </p:attrNameLst>
                                      </p:cBhvr>
                                      <p:tavLst>
                                        <p:tav tm="0">
                                          <p:val>
                                            <p:strVal val="#ppt_h"/>
                                          </p:val>
                                        </p:tav>
                                        <p:tav tm="100000">
                                          <p:val>
                                            <p:strVal val="#ppt_h"/>
                                          </p:val>
                                        </p:tav>
                                      </p:tavLst>
                                    </p:anim>
                                    <p:animEffect transition="in" filter="fade">
                                      <p:cBhvr>
                                        <p:cTn id="4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3"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3"/>
          <p:cNvSpPr/>
          <p:nvPr/>
        </p:nvSpPr>
        <p:spPr>
          <a:xfrm>
            <a:off x="2190751" y="4849284"/>
            <a:ext cx="6943725" cy="1090083"/>
          </a:xfrm>
          <a:custGeom>
            <a:avLst/>
            <a:gdLst>
              <a:gd name="connsiteX0" fmla="*/ 6486258 w 8520157"/>
              <a:gd name="connsiteY0" fmla="*/ 1410056 h 1418602"/>
              <a:gd name="connsiteX1" fmla="*/ 8546 w 8520157"/>
              <a:gd name="connsiteY1" fmla="*/ 256374 h 1418602"/>
              <a:gd name="connsiteX2" fmla="*/ 0 w 8520157"/>
              <a:gd name="connsiteY2" fmla="*/ 0 h 1418602"/>
              <a:gd name="connsiteX3" fmla="*/ 8229600 w 8520157"/>
              <a:gd name="connsiteY3" fmla="*/ 0 h 1418602"/>
              <a:gd name="connsiteX4" fmla="*/ 8520157 w 8520157"/>
              <a:gd name="connsiteY4" fmla="*/ 1418602 h 1418602"/>
              <a:gd name="connsiteX0" fmla="*/ 6486258 w 8520157"/>
              <a:gd name="connsiteY0" fmla="*/ 1410056 h 1418602"/>
              <a:gd name="connsiteX1" fmla="*/ 0 w 8520157"/>
              <a:gd name="connsiteY1" fmla="*/ 0 h 1418602"/>
              <a:gd name="connsiteX2" fmla="*/ 8229600 w 8520157"/>
              <a:gd name="connsiteY2" fmla="*/ 0 h 1418602"/>
              <a:gd name="connsiteX3" fmla="*/ 8520157 w 8520157"/>
              <a:gd name="connsiteY3" fmla="*/ 1418602 h 1418602"/>
              <a:gd name="connsiteX0" fmla="*/ 5454600 w 8520157"/>
              <a:gd name="connsiteY0" fmla="*/ 1366195 h 1418602"/>
              <a:gd name="connsiteX1" fmla="*/ 0 w 8520157"/>
              <a:gd name="connsiteY1" fmla="*/ 0 h 1418602"/>
              <a:gd name="connsiteX2" fmla="*/ 8229600 w 8520157"/>
              <a:gd name="connsiteY2" fmla="*/ 0 h 1418602"/>
              <a:gd name="connsiteX3" fmla="*/ 8520157 w 8520157"/>
              <a:gd name="connsiteY3" fmla="*/ 1418602 h 1418602"/>
              <a:gd name="connsiteX0" fmla="*/ 5454600 w 8520157"/>
              <a:gd name="connsiteY0" fmla="*/ 1366195 h 1418602"/>
              <a:gd name="connsiteX1" fmla="*/ 0 w 8520157"/>
              <a:gd name="connsiteY1" fmla="*/ 0 h 1418602"/>
              <a:gd name="connsiteX2" fmla="*/ 8229600 w 8520157"/>
              <a:gd name="connsiteY2" fmla="*/ 0 h 1418602"/>
              <a:gd name="connsiteX3" fmla="*/ 6875585 w 8520157"/>
              <a:gd name="connsiteY3" fmla="*/ 1404600 h 1418602"/>
              <a:gd name="connsiteX4" fmla="*/ 8520157 w 8520157"/>
              <a:gd name="connsiteY4" fmla="*/ 1418602 h 1418602"/>
              <a:gd name="connsiteX0" fmla="*/ 5953865 w 8520157"/>
              <a:gd name="connsiteY0" fmla="*/ 1788650 h 1788650"/>
              <a:gd name="connsiteX1" fmla="*/ 0 w 8520157"/>
              <a:gd name="connsiteY1" fmla="*/ 0 h 1788650"/>
              <a:gd name="connsiteX2" fmla="*/ 8229600 w 8520157"/>
              <a:gd name="connsiteY2" fmla="*/ 0 h 1788650"/>
              <a:gd name="connsiteX3" fmla="*/ 6875585 w 8520157"/>
              <a:gd name="connsiteY3" fmla="*/ 1404600 h 1788650"/>
              <a:gd name="connsiteX4" fmla="*/ 8520157 w 8520157"/>
              <a:gd name="connsiteY4" fmla="*/ 1418602 h 1788650"/>
              <a:gd name="connsiteX0" fmla="*/ 5953865 w 8520157"/>
              <a:gd name="connsiteY0" fmla="*/ 1788650 h 1788650"/>
              <a:gd name="connsiteX1" fmla="*/ 0 w 8520157"/>
              <a:gd name="connsiteY1" fmla="*/ 0 h 1788650"/>
              <a:gd name="connsiteX2" fmla="*/ 8229600 w 8520157"/>
              <a:gd name="connsiteY2" fmla="*/ 0 h 1788650"/>
              <a:gd name="connsiteX3" fmla="*/ 8488595 w 8520157"/>
              <a:gd name="connsiteY3" fmla="*/ 1366195 h 1788650"/>
              <a:gd name="connsiteX4" fmla="*/ 8520157 w 8520157"/>
              <a:gd name="connsiteY4" fmla="*/ 1418602 h 1788650"/>
              <a:gd name="connsiteX0" fmla="*/ 6990800 w 8520157"/>
              <a:gd name="connsiteY0" fmla="*/ 1366195 h 1418602"/>
              <a:gd name="connsiteX1" fmla="*/ 0 w 8520157"/>
              <a:gd name="connsiteY1" fmla="*/ 0 h 1418602"/>
              <a:gd name="connsiteX2" fmla="*/ 8229600 w 8520157"/>
              <a:gd name="connsiteY2" fmla="*/ 0 h 1418602"/>
              <a:gd name="connsiteX3" fmla="*/ 8488595 w 8520157"/>
              <a:gd name="connsiteY3" fmla="*/ 1366195 h 1418602"/>
              <a:gd name="connsiteX4" fmla="*/ 8520157 w 8520157"/>
              <a:gd name="connsiteY4" fmla="*/ 1418602 h 1418602"/>
              <a:gd name="connsiteX0" fmla="*/ 5415105 w 6944462"/>
              <a:gd name="connsiteY0" fmla="*/ 1366195 h 1418602"/>
              <a:gd name="connsiteX1" fmla="*/ 0 w 6944462"/>
              <a:gd name="connsiteY1" fmla="*/ 329260 h 1418602"/>
              <a:gd name="connsiteX2" fmla="*/ 6653905 w 6944462"/>
              <a:gd name="connsiteY2" fmla="*/ 0 h 1418602"/>
              <a:gd name="connsiteX3" fmla="*/ 6912900 w 6944462"/>
              <a:gd name="connsiteY3" fmla="*/ 1366195 h 1418602"/>
              <a:gd name="connsiteX4" fmla="*/ 6944462 w 6944462"/>
              <a:gd name="connsiteY4" fmla="*/ 1418602 h 1418602"/>
              <a:gd name="connsiteX0" fmla="*/ 5415105 w 6944462"/>
              <a:gd name="connsiteY0" fmla="*/ 1036935 h 1089342"/>
              <a:gd name="connsiteX1" fmla="*/ 0 w 6944462"/>
              <a:gd name="connsiteY1" fmla="*/ 0 h 1089342"/>
              <a:gd name="connsiteX2" fmla="*/ 5261484 w 6944462"/>
              <a:gd name="connsiteY2" fmla="*/ 115215 h 1089342"/>
              <a:gd name="connsiteX3" fmla="*/ 6912900 w 6944462"/>
              <a:gd name="connsiteY3" fmla="*/ 1036935 h 1089342"/>
              <a:gd name="connsiteX4" fmla="*/ 6944462 w 6944462"/>
              <a:gd name="connsiteY4" fmla="*/ 1089342 h 1089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4462" h="1089342">
                <a:moveTo>
                  <a:pt x="5415105" y="1036935"/>
                </a:moveTo>
                <a:lnTo>
                  <a:pt x="0" y="0"/>
                </a:lnTo>
                <a:lnTo>
                  <a:pt x="5261484" y="115215"/>
                </a:lnTo>
                <a:lnTo>
                  <a:pt x="6912900" y="1036935"/>
                </a:lnTo>
                <a:lnTo>
                  <a:pt x="6944462" y="1089342"/>
                </a:lnTo>
              </a:path>
            </a:pathLst>
          </a:custGeom>
          <a:gradFill flip="none" rotWithShape="1">
            <a:gsLst>
              <a:gs pos="0">
                <a:schemeClr val="bg1">
                  <a:lumMod val="95000"/>
                </a:schemeClr>
              </a:gs>
              <a:gs pos="100000">
                <a:schemeClr val="tx1">
                  <a:alpha val="56000"/>
                </a:schemeClr>
              </a:gs>
            </a:gsLst>
            <a:lin ang="16200000" scaled="1"/>
            <a:tileRect/>
          </a:gradFill>
          <a:ln w="6350">
            <a:no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dirty="0"/>
          </a:p>
        </p:txBody>
      </p:sp>
      <p:pic>
        <p:nvPicPr>
          <p:cNvPr id="12291" name="Picture 47" descr="K1.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5020733"/>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76201" y="5886451"/>
            <a:ext cx="7491413" cy="575733"/>
          </a:xfrm>
          <a:prstGeom prst="rect">
            <a:avLst/>
          </a:prstGeom>
          <a:solidFill>
            <a:schemeClr val="tx1">
              <a:alpha val="8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ct val="85000"/>
              </a:lnSpc>
              <a:spcBef>
                <a:spcPts val="0"/>
              </a:spcBef>
              <a:spcAft>
                <a:spcPts val="0"/>
              </a:spcAft>
              <a:defRPr/>
            </a:pPr>
            <a:endParaRPr lang="en-US" sz="2000" dirty="0">
              <a:solidFill>
                <a:prstClr val="white"/>
              </a:solidFill>
              <a:latin typeface="+mj-lt"/>
            </a:endParaRPr>
          </a:p>
        </p:txBody>
      </p:sp>
      <p:sp>
        <p:nvSpPr>
          <p:cNvPr id="2" name="Title 1"/>
          <p:cNvSpPr>
            <a:spLocks noGrp="1"/>
          </p:cNvSpPr>
          <p:nvPr>
            <p:ph type="title"/>
          </p:nvPr>
        </p:nvSpPr>
        <p:spPr>
          <a:xfrm>
            <a:off x="339726" y="207264"/>
            <a:ext cx="8804275" cy="440267"/>
          </a:xfrm>
        </p:spPr>
        <p:txBody>
          <a:bodyPr rtlCol="0"/>
          <a:lstStyle/>
          <a:p>
            <a:pPr marL="233363" indent="-233363">
              <a:defRPr/>
            </a:pPr>
            <a:r>
              <a:rPr lang="en-US" dirty="0" smtClean="0"/>
              <a:t>Kondratieff Cycles</a:t>
            </a:r>
            <a:endParaRPr dirty="0" smtClean="0"/>
          </a:p>
        </p:txBody>
      </p:sp>
      <p:sp>
        <p:nvSpPr>
          <p:cNvPr id="33" name="TextBox 32"/>
          <p:cNvSpPr txBox="1"/>
          <p:nvPr/>
        </p:nvSpPr>
        <p:spPr bwMode="gray">
          <a:xfrm>
            <a:off x="368301" y="609600"/>
            <a:ext cx="8620125" cy="400110"/>
          </a:xfrm>
          <a:prstGeom prst="rect">
            <a:avLst/>
          </a:prstGeom>
          <a:noFill/>
        </p:spPr>
        <p:txBody>
          <a:bodyPr>
            <a:spAutoFit/>
          </a:bodyPr>
          <a:lstStyle/>
          <a:p>
            <a:pPr fontAlgn="auto">
              <a:spcBef>
                <a:spcPts val="0"/>
              </a:spcBef>
              <a:spcAft>
                <a:spcPts val="0"/>
              </a:spcAft>
              <a:defRPr/>
            </a:pPr>
            <a:r>
              <a:rPr lang="en-US" sz="2000" cap="small" dirty="0">
                <a:solidFill>
                  <a:schemeClr val="bg1"/>
                </a:solidFill>
                <a:latin typeface="Futura Bk" pitchFamily="34" charset="0"/>
                <a:cs typeface="+mn-cs"/>
              </a:rPr>
              <a:t>Cycle 6: </a:t>
            </a:r>
            <a:r>
              <a:rPr lang="en-US" sz="2000" cap="small" dirty="0" smtClean="0">
                <a:solidFill>
                  <a:schemeClr val="bg1"/>
                </a:solidFill>
                <a:latin typeface="Futura Bk" pitchFamily="34" charset="0"/>
                <a:cs typeface="+mn-cs"/>
              </a:rPr>
              <a:t>InfoTech2</a:t>
            </a:r>
            <a:r>
              <a:rPr lang="en-US" sz="2000" cap="small" dirty="0">
                <a:solidFill>
                  <a:schemeClr val="bg1"/>
                </a:solidFill>
                <a:latin typeface="Futura Bk" pitchFamily="34" charset="0"/>
                <a:cs typeface="+mn-cs"/>
              </a:rPr>
              <a:t>, </a:t>
            </a:r>
            <a:r>
              <a:rPr lang="en-US" sz="2000" cap="small" dirty="0" smtClean="0">
                <a:solidFill>
                  <a:schemeClr val="bg1"/>
                </a:solidFill>
                <a:latin typeface="Futura Bk" pitchFamily="34" charset="0"/>
                <a:cs typeface="+mn-cs"/>
              </a:rPr>
              <a:t>NanoTech</a:t>
            </a:r>
            <a:r>
              <a:rPr lang="en-US" sz="2000" cap="small" dirty="0">
                <a:solidFill>
                  <a:schemeClr val="bg1"/>
                </a:solidFill>
                <a:latin typeface="Futura Bk" pitchFamily="34" charset="0"/>
                <a:cs typeface="+mn-cs"/>
              </a:rPr>
              <a:t>, </a:t>
            </a:r>
            <a:r>
              <a:rPr lang="en-US" sz="2000" cap="small" dirty="0" smtClean="0">
                <a:solidFill>
                  <a:schemeClr val="bg1"/>
                </a:solidFill>
                <a:latin typeface="Futura Bk" pitchFamily="34" charset="0"/>
                <a:cs typeface="+mn-cs"/>
              </a:rPr>
              <a:t>BioTech, RoboTech, </a:t>
            </a:r>
            <a:r>
              <a:rPr lang="en-US" sz="2000" cap="small" dirty="0" smtClean="0">
                <a:solidFill>
                  <a:schemeClr val="bg1"/>
                </a:solidFill>
                <a:latin typeface="Futura Bk" pitchFamily="34" charset="0"/>
              </a:rPr>
              <a:t>EnerTech </a:t>
            </a:r>
            <a:endParaRPr lang="en-US" sz="2000" cap="small" dirty="0">
              <a:solidFill>
                <a:schemeClr val="bg1">
                  <a:lumMod val="65000"/>
                </a:schemeClr>
              </a:solidFill>
              <a:latin typeface="Futura Bk" pitchFamily="34" charset="0"/>
              <a:cs typeface="+mn-cs"/>
            </a:endParaRPr>
          </a:p>
        </p:txBody>
      </p:sp>
      <p:pic>
        <p:nvPicPr>
          <p:cNvPr id="12295" name="Picture 25" descr="K6only.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1" y="5020733"/>
            <a:ext cx="914241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InfoTech 2.jpg"/>
          <p:cNvPicPr>
            <a:picLocks noChangeAspect="1"/>
          </p:cNvPicPr>
          <p:nvPr/>
        </p:nvPicPr>
        <p:blipFill>
          <a:blip r:embed="rId4" cstate="print"/>
          <a:stretch>
            <a:fillRect/>
          </a:stretch>
        </p:blipFill>
        <p:spPr>
          <a:xfrm>
            <a:off x="1559830" y="2527791"/>
            <a:ext cx="2657253" cy="2390852"/>
          </a:xfrm>
          <a:prstGeom prst="rect">
            <a:avLst/>
          </a:prstGeom>
          <a:effectLst>
            <a:softEdge rad="63500"/>
          </a:effectLst>
        </p:spPr>
      </p:pic>
      <p:pic>
        <p:nvPicPr>
          <p:cNvPr id="31" name="Picture 30" descr="BioTech.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898900" y="2462316"/>
            <a:ext cx="1763713" cy="2364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Environmental Technology.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065838" y="2679700"/>
            <a:ext cx="1555750" cy="229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nanotechnology.gif"/>
          <p:cNvPicPr>
            <a:picLocks noChangeAspect="1"/>
          </p:cNvPicPr>
          <p:nvPr/>
        </p:nvPicPr>
        <p:blipFill>
          <a:blip r:embed="rId7">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2728297" y="1290742"/>
            <a:ext cx="1828800" cy="234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robotic with earth on black.jpg"/>
          <p:cNvPicPr>
            <a:picLocks noChangeAspect="1"/>
          </p:cNvPicPr>
          <p:nvPr/>
        </p:nvPicPr>
        <p:blipFill>
          <a:blip r:embed="rId8">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5192121" y="1295593"/>
            <a:ext cx="1547813" cy="3617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ooter Placeholder 4"/>
          <p:cNvSpPr txBox="1">
            <a:spLocks/>
          </p:cNvSpPr>
          <p:nvPr/>
        </p:nvSpPr>
        <p:spPr>
          <a:xfrm>
            <a:off x="3124200" y="6356351"/>
            <a:ext cx="2895600" cy="366183"/>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defRPr/>
            </a:pPr>
            <a:r>
              <a:rPr lang="en-US" smtClean="0"/>
              <a:t>Copyright </a:t>
            </a:r>
            <a:r>
              <a:rPr lang="en-US" i="1" smtClean="0"/>
              <a:t>JLWFutures</a:t>
            </a:r>
            <a:r>
              <a:rPr lang="en-US" smtClean="0"/>
              <a:t> 2014</a:t>
            </a:r>
            <a:endParaRPr lang="en-US" dirty="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par>
                          <p:cTn id="8" fill="hold" nodeType="afterGroup">
                            <p:stCondLst>
                              <p:cond delay="500"/>
                            </p:stCondLst>
                            <p:childTnLst>
                              <p:par>
                                <p:cTn id="9" presetID="55"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p:cTn id="11" dur="1000" fill="hold"/>
                                        <p:tgtEl>
                                          <p:spTgt spid="31"/>
                                        </p:tgtEl>
                                        <p:attrNameLst>
                                          <p:attrName>ppt_w</p:attrName>
                                        </p:attrNameLst>
                                      </p:cBhvr>
                                      <p:tavLst>
                                        <p:tav tm="0">
                                          <p:val>
                                            <p:strVal val="#ppt_w*0.70"/>
                                          </p:val>
                                        </p:tav>
                                        <p:tav tm="100000">
                                          <p:val>
                                            <p:strVal val="#ppt_w"/>
                                          </p:val>
                                        </p:tav>
                                      </p:tavLst>
                                    </p:anim>
                                    <p:anim calcmode="lin" valueType="num">
                                      <p:cBhvr>
                                        <p:cTn id="12" dur="1000" fill="hold"/>
                                        <p:tgtEl>
                                          <p:spTgt spid="31"/>
                                        </p:tgtEl>
                                        <p:attrNameLst>
                                          <p:attrName>ppt_h</p:attrName>
                                        </p:attrNameLst>
                                      </p:cBhvr>
                                      <p:tavLst>
                                        <p:tav tm="0">
                                          <p:val>
                                            <p:strVal val="#ppt_h"/>
                                          </p:val>
                                        </p:tav>
                                        <p:tav tm="100000">
                                          <p:val>
                                            <p:strVal val="#ppt_h"/>
                                          </p:val>
                                        </p:tav>
                                      </p:tavLst>
                                    </p:anim>
                                    <p:animEffect transition="in" filter="fade">
                                      <p:cBhvr>
                                        <p:cTn id="13" dur="1000"/>
                                        <p:tgtEl>
                                          <p:spTgt spid="31"/>
                                        </p:tgtEl>
                                      </p:cBhvr>
                                    </p:animEffect>
                                  </p:childTnLst>
                                </p:cTn>
                              </p:par>
                              <p:par>
                                <p:cTn id="14" presetID="55"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p:cTn id="16" dur="1000" fill="hold"/>
                                        <p:tgtEl>
                                          <p:spTgt spid="29"/>
                                        </p:tgtEl>
                                        <p:attrNameLst>
                                          <p:attrName>ppt_w</p:attrName>
                                        </p:attrNameLst>
                                      </p:cBhvr>
                                      <p:tavLst>
                                        <p:tav tm="0">
                                          <p:val>
                                            <p:strVal val="#ppt_w*0.70"/>
                                          </p:val>
                                        </p:tav>
                                        <p:tav tm="100000">
                                          <p:val>
                                            <p:strVal val="#ppt_w"/>
                                          </p:val>
                                        </p:tav>
                                      </p:tavLst>
                                    </p:anim>
                                    <p:anim calcmode="lin" valueType="num">
                                      <p:cBhvr>
                                        <p:cTn id="17" dur="1000" fill="hold"/>
                                        <p:tgtEl>
                                          <p:spTgt spid="29"/>
                                        </p:tgtEl>
                                        <p:attrNameLst>
                                          <p:attrName>ppt_h</p:attrName>
                                        </p:attrNameLst>
                                      </p:cBhvr>
                                      <p:tavLst>
                                        <p:tav tm="0">
                                          <p:val>
                                            <p:strVal val="#ppt_h"/>
                                          </p:val>
                                        </p:tav>
                                        <p:tav tm="100000">
                                          <p:val>
                                            <p:strVal val="#ppt_h"/>
                                          </p:val>
                                        </p:tav>
                                      </p:tavLst>
                                    </p:anim>
                                    <p:animEffect transition="in" filter="fade">
                                      <p:cBhvr>
                                        <p:cTn id="18" dur="1000"/>
                                        <p:tgtEl>
                                          <p:spTgt spid="29"/>
                                        </p:tgtEl>
                                      </p:cBhvr>
                                    </p:animEffect>
                                  </p:childTnLst>
                                </p:cTn>
                              </p:par>
                              <p:par>
                                <p:cTn id="19" presetID="55"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1000" fill="hold"/>
                                        <p:tgtEl>
                                          <p:spTgt spid="32"/>
                                        </p:tgtEl>
                                        <p:attrNameLst>
                                          <p:attrName>ppt_w</p:attrName>
                                        </p:attrNameLst>
                                      </p:cBhvr>
                                      <p:tavLst>
                                        <p:tav tm="0">
                                          <p:val>
                                            <p:strVal val="#ppt_w*0.70"/>
                                          </p:val>
                                        </p:tav>
                                        <p:tav tm="100000">
                                          <p:val>
                                            <p:strVal val="#ppt_w"/>
                                          </p:val>
                                        </p:tav>
                                      </p:tavLst>
                                    </p:anim>
                                    <p:anim calcmode="lin" valueType="num">
                                      <p:cBhvr>
                                        <p:cTn id="22" dur="1000" fill="hold"/>
                                        <p:tgtEl>
                                          <p:spTgt spid="32"/>
                                        </p:tgtEl>
                                        <p:attrNameLst>
                                          <p:attrName>ppt_h</p:attrName>
                                        </p:attrNameLst>
                                      </p:cBhvr>
                                      <p:tavLst>
                                        <p:tav tm="0">
                                          <p:val>
                                            <p:strVal val="#ppt_h"/>
                                          </p:val>
                                        </p:tav>
                                        <p:tav tm="100000">
                                          <p:val>
                                            <p:strVal val="#ppt_h"/>
                                          </p:val>
                                        </p:tav>
                                      </p:tavLst>
                                    </p:anim>
                                    <p:animEffect transition="in" filter="fade">
                                      <p:cBhvr>
                                        <p:cTn id="23" dur="1000"/>
                                        <p:tgtEl>
                                          <p:spTgt spid="32"/>
                                        </p:tgtEl>
                                      </p:cBhvr>
                                    </p:animEffect>
                                  </p:childTnLst>
                                </p:cTn>
                              </p:par>
                              <p:par>
                                <p:cTn id="24" presetID="55" presetClass="entr" presetSubtype="0"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1000" fill="hold"/>
                                        <p:tgtEl>
                                          <p:spTgt spid="30"/>
                                        </p:tgtEl>
                                        <p:attrNameLst>
                                          <p:attrName>ppt_w</p:attrName>
                                        </p:attrNameLst>
                                      </p:cBhvr>
                                      <p:tavLst>
                                        <p:tav tm="0">
                                          <p:val>
                                            <p:strVal val="#ppt_w*0.70"/>
                                          </p:val>
                                        </p:tav>
                                        <p:tav tm="100000">
                                          <p:val>
                                            <p:strVal val="#ppt_w"/>
                                          </p:val>
                                        </p:tav>
                                      </p:tavLst>
                                    </p:anim>
                                    <p:anim calcmode="lin" valueType="num">
                                      <p:cBhvr>
                                        <p:cTn id="27" dur="1000" fill="hold"/>
                                        <p:tgtEl>
                                          <p:spTgt spid="30"/>
                                        </p:tgtEl>
                                        <p:attrNameLst>
                                          <p:attrName>ppt_h</p:attrName>
                                        </p:attrNameLst>
                                      </p:cBhvr>
                                      <p:tavLst>
                                        <p:tav tm="0">
                                          <p:val>
                                            <p:strVal val="#ppt_h"/>
                                          </p:val>
                                        </p:tav>
                                        <p:tav tm="100000">
                                          <p:val>
                                            <p:strVal val="#ppt_h"/>
                                          </p:val>
                                        </p:tav>
                                      </p:tavLst>
                                    </p:anim>
                                    <p:animEffect transition="in" filter="fade">
                                      <p:cBhvr>
                                        <p:cTn id="28" dur="1000"/>
                                        <p:tgtEl>
                                          <p:spTgt spid="30"/>
                                        </p:tgtEl>
                                      </p:cBhvr>
                                    </p:animEffect>
                                  </p:childTnLst>
                                </p:cTn>
                              </p:par>
                              <p:par>
                                <p:cTn id="29" presetID="55"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1000" fill="hold"/>
                                        <p:tgtEl>
                                          <p:spTgt spid="27"/>
                                        </p:tgtEl>
                                        <p:attrNameLst>
                                          <p:attrName>ppt_w</p:attrName>
                                        </p:attrNameLst>
                                      </p:cBhvr>
                                      <p:tavLst>
                                        <p:tav tm="0">
                                          <p:val>
                                            <p:strVal val="#ppt_w*0.70"/>
                                          </p:val>
                                        </p:tav>
                                        <p:tav tm="100000">
                                          <p:val>
                                            <p:strVal val="#ppt_w"/>
                                          </p:val>
                                        </p:tav>
                                      </p:tavLst>
                                    </p:anim>
                                    <p:anim calcmode="lin" valueType="num">
                                      <p:cBhvr>
                                        <p:cTn id="32" dur="1000" fill="hold"/>
                                        <p:tgtEl>
                                          <p:spTgt spid="27"/>
                                        </p:tgtEl>
                                        <p:attrNameLst>
                                          <p:attrName>ppt_h</p:attrName>
                                        </p:attrNameLst>
                                      </p:cBhvr>
                                      <p:tavLst>
                                        <p:tav tm="0">
                                          <p:val>
                                            <p:strVal val="#ppt_h"/>
                                          </p:val>
                                        </p:tav>
                                        <p:tav tm="100000">
                                          <p:val>
                                            <p:strVal val="#ppt_h"/>
                                          </p:val>
                                        </p:tav>
                                      </p:tavLst>
                                    </p:anim>
                                    <p:animEffect transition="in" filter="fade">
                                      <p:cBhvr>
                                        <p:cTn id="33"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0313" y="1758107"/>
            <a:ext cx="3309937" cy="329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p:cNvPicPr>
            <a:picLocks/>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0313" y="1758107"/>
            <a:ext cx="3309937" cy="329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5"/>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0313" y="1758107"/>
            <a:ext cx="3309937" cy="329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61" name="Group 15360"/>
          <p:cNvGrpSpPr/>
          <p:nvPr/>
        </p:nvGrpSpPr>
        <p:grpSpPr>
          <a:xfrm>
            <a:off x="1347937" y="432544"/>
            <a:ext cx="7791449" cy="5936341"/>
            <a:chOff x="1307592" y="283464"/>
            <a:chExt cx="7791449" cy="4452256"/>
          </a:xfrm>
        </p:grpSpPr>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07592" y="283464"/>
              <a:ext cx="7791449" cy="4452256"/>
            </a:xfrm>
            <a:prstGeom prst="rect">
              <a:avLst/>
            </a:prstGeom>
          </p:spPr>
        </p:pic>
        <p:grpSp>
          <p:nvGrpSpPr>
            <p:cNvPr id="39" name="Group 38"/>
            <p:cNvGrpSpPr/>
            <p:nvPr/>
          </p:nvGrpSpPr>
          <p:grpSpPr>
            <a:xfrm>
              <a:off x="2438400" y="1314867"/>
              <a:ext cx="2841092" cy="1028283"/>
              <a:chOff x="2438400" y="1314867"/>
              <a:chExt cx="2841092" cy="1028283"/>
            </a:xfrm>
          </p:grpSpPr>
          <p:cxnSp>
            <p:nvCxnSpPr>
              <p:cNvPr id="26" name="Straight Connector 25"/>
              <p:cNvCxnSpPr/>
              <p:nvPr/>
            </p:nvCxnSpPr>
            <p:spPr>
              <a:xfrm flipV="1">
                <a:off x="2438400" y="1314867"/>
                <a:ext cx="2841092" cy="1028283"/>
              </a:xfrm>
              <a:prstGeom prst="line">
                <a:avLst/>
              </a:prstGeom>
              <a:ln w="28575">
                <a:solidFill>
                  <a:schemeClr val="accent6">
                    <a:lumMod val="50000"/>
                  </a:schemeClr>
                </a:solidFill>
                <a:headEnd type="oval" w="med" len="med"/>
                <a:tailEnd type="stealth"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20396988">
                <a:off x="3140310" y="1614156"/>
                <a:ext cx="1722779" cy="253916"/>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1" dirty="0">
                    <a:ln>
                      <a:solidFill>
                        <a:schemeClr val="tx1"/>
                      </a:solidFill>
                    </a:ln>
                    <a:solidFill>
                      <a:schemeClr val="bg1"/>
                    </a:solidFill>
                    <a:effectLst>
                      <a:outerShdw blurRad="38100" dist="38100" dir="2700000" algn="tl">
                        <a:srgbClr val="000000">
                          <a:alpha val="43137"/>
                        </a:srgbClr>
                      </a:outerShdw>
                    </a:effectLst>
                  </a:rPr>
                  <a:t>bioPrinted Organs</a:t>
                </a:r>
              </a:p>
            </p:txBody>
          </p:sp>
        </p:grpSp>
        <p:cxnSp>
          <p:nvCxnSpPr>
            <p:cNvPr id="51" name="Straight Connector 50"/>
            <p:cNvCxnSpPr/>
            <p:nvPr/>
          </p:nvCxnSpPr>
          <p:spPr>
            <a:xfrm>
              <a:off x="4748761" y="3685201"/>
              <a:ext cx="2582839" cy="685800"/>
            </a:xfrm>
            <a:prstGeom prst="line">
              <a:avLst/>
            </a:prstGeom>
            <a:ln w="28575">
              <a:solidFill>
                <a:schemeClr val="accent6">
                  <a:lumMod val="50000"/>
                </a:schemeClr>
              </a:solidFill>
              <a:headEnd type="oval" w="med" len="med"/>
              <a:tailEnd type="triangle"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rot="867120">
              <a:off x="4804512" y="3863191"/>
              <a:ext cx="2280176" cy="253916"/>
            </a:xfrm>
            <a:prstGeom prst="rect">
              <a:avLst/>
            </a:prstGeom>
            <a:noFill/>
          </p:spPr>
          <p:txBody>
            <a:bodyPr wrap="none" rtlCol="0">
              <a:spAutoFit/>
            </a:bodyPr>
            <a:lstStyle/>
            <a:p>
              <a:r>
                <a:rPr lang="en-US" sz="1600" b="1" dirty="0" smtClean="0">
                  <a:ln>
                    <a:solidFill>
                      <a:schemeClr val="tx1"/>
                    </a:solidFill>
                  </a:ln>
                  <a:solidFill>
                    <a:schemeClr val="bg1"/>
                  </a:solidFill>
                  <a:effectLst>
                    <a:outerShdw blurRad="38100" dist="38100" dir="2700000" algn="tl">
                      <a:srgbClr val="000000">
                        <a:alpha val="43137"/>
                      </a:srgbClr>
                    </a:outerShdw>
                  </a:effectLst>
                </a:rPr>
                <a:t>Fully augmented Species</a:t>
              </a:r>
              <a:endParaRPr lang="en-US" sz="1600" b="1" dirty="0">
                <a:ln>
                  <a:solidFill>
                    <a:schemeClr val="tx1"/>
                  </a:solidFill>
                </a:ln>
                <a:solidFill>
                  <a:schemeClr val="bg1"/>
                </a:solidFill>
                <a:effectLst>
                  <a:outerShdw blurRad="38100" dist="38100" dir="2700000" algn="tl">
                    <a:srgbClr val="000000">
                      <a:alpha val="43137"/>
                    </a:srgbClr>
                  </a:outerShdw>
                </a:effectLst>
              </a:endParaRPr>
            </a:p>
          </p:txBody>
        </p:sp>
        <p:grpSp>
          <p:nvGrpSpPr>
            <p:cNvPr id="38" name="Group 37"/>
            <p:cNvGrpSpPr/>
            <p:nvPr/>
          </p:nvGrpSpPr>
          <p:grpSpPr>
            <a:xfrm rot="733621">
              <a:off x="3974513" y="3481999"/>
              <a:ext cx="3260470" cy="253916"/>
              <a:chOff x="4310559" y="2697734"/>
              <a:chExt cx="3260470" cy="253916"/>
            </a:xfrm>
          </p:grpSpPr>
          <p:cxnSp>
            <p:nvCxnSpPr>
              <p:cNvPr id="61" name="Straight Connector 60"/>
              <p:cNvCxnSpPr/>
              <p:nvPr/>
            </p:nvCxnSpPr>
            <p:spPr>
              <a:xfrm>
                <a:off x="4310559" y="2824692"/>
                <a:ext cx="3260470" cy="0"/>
              </a:xfrm>
              <a:prstGeom prst="line">
                <a:avLst/>
              </a:prstGeom>
              <a:ln w="28575">
                <a:solidFill>
                  <a:schemeClr val="accent6">
                    <a:lumMod val="50000"/>
                  </a:schemeClr>
                </a:solidFill>
                <a:headEnd type="oval" w="med" len="med"/>
                <a:tailEnd type="stealth"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4497614" y="2697734"/>
                <a:ext cx="1556836" cy="253916"/>
              </a:xfrm>
              <a:prstGeom prst="rect">
                <a:avLst/>
              </a:prstGeom>
              <a:noFill/>
            </p:spPr>
            <p:txBody>
              <a:bodyPr wrap="none" rtlCol="0">
                <a:spAutoFit/>
              </a:bodyPr>
              <a:lstStyle/>
              <a:p>
                <a:r>
                  <a:rPr lang="en-US" sz="1600" b="1" dirty="0" smtClean="0">
                    <a:ln>
                      <a:solidFill>
                        <a:schemeClr val="tx1"/>
                      </a:solidFill>
                    </a:ln>
                    <a:solidFill>
                      <a:schemeClr val="bg1"/>
                    </a:solidFill>
                    <a:effectLst>
                      <a:outerShdw blurRad="38100" dist="38100" dir="2700000" algn="tl">
                        <a:srgbClr val="000000">
                          <a:alpha val="43137"/>
                        </a:srgbClr>
                      </a:outerShdw>
                    </a:effectLst>
                  </a:rPr>
                  <a:t>DNA Computing</a:t>
                </a:r>
                <a:endParaRPr lang="en-US" sz="1600" b="1" dirty="0">
                  <a:ln>
                    <a:solidFill>
                      <a:schemeClr val="tx1"/>
                    </a:solidFill>
                  </a:ln>
                  <a:solidFill>
                    <a:schemeClr val="bg1"/>
                  </a:solidFill>
                  <a:effectLst>
                    <a:outerShdw blurRad="38100" dist="38100" dir="2700000" algn="tl">
                      <a:srgbClr val="000000">
                        <a:alpha val="43137"/>
                      </a:srgbClr>
                    </a:outerShdw>
                  </a:effectLst>
                </a:endParaRPr>
              </a:p>
            </p:txBody>
          </p:sp>
        </p:grpSp>
        <p:cxnSp>
          <p:nvCxnSpPr>
            <p:cNvPr id="62" name="Straight Connector 61"/>
            <p:cNvCxnSpPr/>
            <p:nvPr/>
          </p:nvCxnSpPr>
          <p:spPr>
            <a:xfrm>
              <a:off x="4001699" y="2299255"/>
              <a:ext cx="1410921" cy="536186"/>
            </a:xfrm>
            <a:prstGeom prst="line">
              <a:avLst/>
            </a:prstGeom>
            <a:ln w="28575">
              <a:solidFill>
                <a:schemeClr val="accent6">
                  <a:lumMod val="50000"/>
                </a:schemeClr>
              </a:solidFill>
              <a:headEnd type="none" w="med" len="med"/>
              <a:tailEnd type="none" w="med"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4357240" y="2848789"/>
              <a:ext cx="988992" cy="226142"/>
            </a:xfrm>
            <a:prstGeom prst="line">
              <a:avLst/>
            </a:prstGeom>
            <a:ln w="28575">
              <a:solidFill>
                <a:schemeClr val="accent6">
                  <a:lumMod val="50000"/>
                </a:schemeClr>
              </a:solidFill>
              <a:headEnd type="none" w="med" len="med"/>
              <a:tailEnd type="none" w="med"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rot="254044">
              <a:off x="3011304" y="1791507"/>
              <a:ext cx="5547964" cy="807894"/>
              <a:chOff x="2890038" y="1501753"/>
              <a:chExt cx="5547964" cy="807894"/>
            </a:xfrm>
          </p:grpSpPr>
          <p:cxnSp>
            <p:nvCxnSpPr>
              <p:cNvPr id="27" name="Straight Connector 26"/>
              <p:cNvCxnSpPr/>
              <p:nvPr/>
            </p:nvCxnSpPr>
            <p:spPr>
              <a:xfrm>
                <a:off x="4412909" y="2066798"/>
                <a:ext cx="4025093" cy="155795"/>
              </a:xfrm>
              <a:prstGeom prst="line">
                <a:avLst/>
              </a:prstGeom>
              <a:ln w="28575">
                <a:solidFill>
                  <a:schemeClr val="accent6">
                    <a:lumMod val="50000"/>
                  </a:schemeClr>
                </a:solidFill>
                <a:headEnd type="none" w="med" len="med"/>
                <a:tailEnd type="triangle" w="med"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2890038" y="1501753"/>
                <a:ext cx="5012514" cy="807894"/>
              </a:xfrm>
              <a:prstGeom prst="line">
                <a:avLst/>
              </a:prstGeom>
              <a:ln w="28575">
                <a:solidFill>
                  <a:schemeClr val="accent6">
                    <a:lumMod val="50000"/>
                  </a:schemeClr>
                </a:solidFill>
                <a:headEnd type="oval" w="med" len="med"/>
                <a:tailEnd type="triangle" w="med"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rot="21001686">
                <a:off x="3821664" y="1872829"/>
                <a:ext cx="1653209" cy="253916"/>
              </a:xfrm>
              <a:prstGeom prst="rect">
                <a:avLst/>
              </a:prstGeom>
              <a:noFill/>
              <a:effectLst>
                <a:outerShdw blurRad="50800" dist="38100" dir="2700000" algn="tl" rotWithShape="0">
                  <a:prstClr val="black">
                    <a:alpha val="40000"/>
                  </a:prstClr>
                </a:outerShdw>
              </a:effectLst>
              <a:sp3d/>
            </p:spPr>
            <p:txBody>
              <a:bodyPr wrap="none" rtlCol="0">
                <a:spAutoFit/>
              </a:bodyPr>
              <a:lstStyle/>
              <a:p>
                <a:r>
                  <a:rPr lang="en-US" sz="1600" b="1" dirty="0" smtClean="0">
                    <a:ln>
                      <a:solidFill>
                        <a:schemeClr val="tx1"/>
                      </a:solidFill>
                    </a:ln>
                    <a:solidFill>
                      <a:schemeClr val="bg1"/>
                    </a:solidFill>
                    <a:effectLst>
                      <a:outerShdw blurRad="38100" dist="38100" dir="2700000" algn="tl">
                        <a:srgbClr val="000000">
                          <a:alpha val="43137"/>
                        </a:srgbClr>
                      </a:outerShdw>
                    </a:effectLst>
                  </a:rPr>
                  <a:t>Synthetic Biology</a:t>
                </a:r>
                <a:endParaRPr lang="en-US" sz="1600" b="1" dirty="0">
                  <a:ln>
                    <a:solidFill>
                      <a:schemeClr val="tx1"/>
                    </a:solidFill>
                  </a:ln>
                  <a:solidFill>
                    <a:schemeClr val="bg1"/>
                  </a:solidFill>
                  <a:effectLst>
                    <a:outerShdw blurRad="38100" dist="38100" dir="2700000" algn="tl">
                      <a:srgbClr val="000000">
                        <a:alpha val="43137"/>
                      </a:srgbClr>
                    </a:outerShdw>
                  </a:effectLst>
                </a:endParaRPr>
              </a:p>
            </p:txBody>
          </p:sp>
          <p:sp>
            <p:nvSpPr>
              <p:cNvPr id="28" name="TextBox 27"/>
              <p:cNvSpPr txBox="1"/>
              <p:nvPr/>
            </p:nvSpPr>
            <p:spPr>
              <a:xfrm rot="123115">
                <a:off x="5365021" y="2008990"/>
                <a:ext cx="1774717" cy="253916"/>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1" dirty="0" smtClean="0">
                    <a:ln>
                      <a:solidFill>
                        <a:schemeClr val="tx1"/>
                      </a:solidFill>
                    </a:ln>
                    <a:solidFill>
                      <a:schemeClr val="bg1"/>
                    </a:solidFill>
                    <a:effectLst>
                      <a:outerShdw blurRad="38100" dist="38100" dir="2700000" algn="tl">
                        <a:srgbClr val="000000">
                          <a:alpha val="43137"/>
                        </a:srgbClr>
                      </a:outerShdw>
                    </a:effectLst>
                  </a:rPr>
                  <a:t>Designer Lifeforms</a:t>
                </a:r>
                <a:endParaRPr lang="en-US" sz="1600" b="1" dirty="0">
                  <a:ln>
                    <a:solidFill>
                      <a:schemeClr val="tx1"/>
                    </a:solidFill>
                  </a:ln>
                  <a:solidFill>
                    <a:schemeClr val="bg1"/>
                  </a:solidFill>
                  <a:effectLst>
                    <a:outerShdw blurRad="38100" dist="38100" dir="2700000" algn="tl">
                      <a:srgbClr val="000000">
                        <a:alpha val="43137"/>
                      </a:srgbClr>
                    </a:outerShdw>
                  </a:effectLst>
                </a:endParaRPr>
              </a:p>
            </p:txBody>
          </p:sp>
        </p:grpSp>
        <p:cxnSp>
          <p:nvCxnSpPr>
            <p:cNvPr id="42" name="Straight Connector 41"/>
            <p:cNvCxnSpPr/>
            <p:nvPr/>
          </p:nvCxnSpPr>
          <p:spPr>
            <a:xfrm>
              <a:off x="2375744" y="2520852"/>
              <a:ext cx="2389616" cy="195437"/>
            </a:xfrm>
            <a:prstGeom prst="line">
              <a:avLst/>
            </a:prstGeom>
            <a:ln w="28575">
              <a:solidFill>
                <a:schemeClr val="accent6">
                  <a:lumMod val="50000"/>
                </a:schemeClr>
              </a:solidFill>
              <a:headEnd type="none" w="med" len="med"/>
              <a:tailEnd type="triangle" w="med"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rot="305056">
              <a:off x="2455912" y="2401077"/>
              <a:ext cx="1047787" cy="253916"/>
            </a:xfrm>
            <a:prstGeom prst="rect">
              <a:avLst/>
            </a:prstGeom>
            <a:noFill/>
            <a:effectLst>
              <a:outerShdw blurRad="50800" dist="38100" dir="2700000" algn="tl" rotWithShape="0">
                <a:prstClr val="black">
                  <a:alpha val="40000"/>
                </a:prstClr>
              </a:outerShdw>
            </a:effectLst>
            <a:sp3d/>
          </p:spPr>
          <p:txBody>
            <a:bodyPr wrap="none" rtlCol="0">
              <a:spAutoFit/>
            </a:bodyPr>
            <a:lstStyle/>
            <a:p>
              <a:r>
                <a:rPr lang="en-US" sz="1600" b="1" dirty="0" smtClean="0">
                  <a:ln>
                    <a:solidFill>
                      <a:schemeClr val="tx1"/>
                    </a:solidFill>
                  </a:ln>
                  <a:solidFill>
                    <a:schemeClr val="bg1"/>
                  </a:solidFill>
                  <a:effectLst>
                    <a:outerShdw blurRad="38100" dist="38100" dir="2700000" algn="tl">
                      <a:srgbClr val="000000">
                        <a:alpha val="43137"/>
                      </a:srgbClr>
                    </a:outerShdw>
                  </a:effectLst>
                </a:rPr>
                <a:t>GM Foods</a:t>
              </a:r>
              <a:endParaRPr lang="en-US" sz="1600" b="1" dirty="0">
                <a:ln>
                  <a:solidFill>
                    <a:schemeClr val="tx1"/>
                  </a:solidFill>
                </a:ln>
                <a:solidFill>
                  <a:schemeClr val="bg1"/>
                </a:solidFill>
                <a:effectLst>
                  <a:outerShdw blurRad="38100" dist="38100" dir="2700000" algn="tl">
                    <a:srgbClr val="000000">
                      <a:alpha val="43137"/>
                    </a:srgbClr>
                  </a:outerShdw>
                </a:effectLst>
              </a:endParaRPr>
            </a:p>
          </p:txBody>
        </p:sp>
        <p:grpSp>
          <p:nvGrpSpPr>
            <p:cNvPr id="52" name="Group 51"/>
            <p:cNvGrpSpPr/>
            <p:nvPr/>
          </p:nvGrpSpPr>
          <p:grpSpPr>
            <a:xfrm>
              <a:off x="3687188" y="1073661"/>
              <a:ext cx="2841092" cy="1028283"/>
              <a:chOff x="2438400" y="1314867"/>
              <a:chExt cx="2841092" cy="1028283"/>
            </a:xfrm>
          </p:grpSpPr>
          <p:cxnSp>
            <p:nvCxnSpPr>
              <p:cNvPr id="53" name="Straight Connector 52"/>
              <p:cNvCxnSpPr/>
              <p:nvPr/>
            </p:nvCxnSpPr>
            <p:spPr>
              <a:xfrm flipV="1">
                <a:off x="2438400" y="1314867"/>
                <a:ext cx="2841092" cy="1028283"/>
              </a:xfrm>
              <a:prstGeom prst="line">
                <a:avLst/>
              </a:prstGeom>
              <a:ln w="28575">
                <a:solidFill>
                  <a:schemeClr val="accent6">
                    <a:lumMod val="50000"/>
                  </a:schemeClr>
                </a:solidFill>
                <a:headEnd type="oval" w="med" len="med"/>
                <a:tailEnd type="stealth"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rot="20396988">
                <a:off x="3101033" y="1734288"/>
                <a:ext cx="1320811" cy="253916"/>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1" dirty="0" smtClean="0">
                    <a:ln>
                      <a:solidFill>
                        <a:schemeClr val="tx1"/>
                      </a:solidFill>
                    </a:ln>
                    <a:solidFill>
                      <a:schemeClr val="bg1"/>
                    </a:solidFill>
                    <a:effectLst>
                      <a:outerShdw blurRad="38100" dist="38100" dir="2700000" algn="tl">
                        <a:srgbClr val="000000">
                          <a:alpha val="43137"/>
                        </a:srgbClr>
                      </a:outerShdw>
                    </a:effectLst>
                  </a:rPr>
                  <a:t>Regeneration</a:t>
                </a:r>
                <a:endParaRPr lang="en-US" sz="1600" b="1" dirty="0">
                  <a:ln>
                    <a:solidFill>
                      <a:schemeClr val="tx1"/>
                    </a:solidFill>
                  </a:ln>
                  <a:solidFill>
                    <a:schemeClr val="bg1"/>
                  </a:solidFill>
                  <a:effectLst>
                    <a:outerShdw blurRad="38100" dist="38100" dir="2700000" algn="tl">
                      <a:srgbClr val="000000">
                        <a:alpha val="43137"/>
                      </a:srgbClr>
                    </a:outerShdw>
                  </a:effectLst>
                </a:endParaRPr>
              </a:p>
            </p:txBody>
          </p:sp>
        </p:grpSp>
        <p:grpSp>
          <p:nvGrpSpPr>
            <p:cNvPr id="25" name="Group 24"/>
            <p:cNvGrpSpPr/>
            <p:nvPr/>
          </p:nvGrpSpPr>
          <p:grpSpPr>
            <a:xfrm rot="174376">
              <a:off x="2364986" y="2837179"/>
              <a:ext cx="5999602" cy="871999"/>
              <a:chOff x="2438400" y="2690351"/>
              <a:chExt cx="5999602" cy="871999"/>
            </a:xfrm>
          </p:grpSpPr>
          <p:cxnSp>
            <p:nvCxnSpPr>
              <p:cNvPr id="32" name="Straight Connector 31"/>
              <p:cNvCxnSpPr/>
              <p:nvPr/>
            </p:nvCxnSpPr>
            <p:spPr>
              <a:xfrm>
                <a:off x="2438400" y="2690351"/>
                <a:ext cx="5999602" cy="871999"/>
              </a:xfrm>
              <a:prstGeom prst="line">
                <a:avLst/>
              </a:prstGeom>
              <a:ln w="28575">
                <a:solidFill>
                  <a:schemeClr val="accent6">
                    <a:lumMod val="50000"/>
                  </a:schemeClr>
                </a:solidFill>
                <a:headEnd type="oval" w="med" len="med"/>
                <a:tailEnd type="triangle"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rot="406457">
                <a:off x="3334149" y="2744053"/>
                <a:ext cx="822661" cy="253916"/>
              </a:xfrm>
              <a:prstGeom prst="rect">
                <a:avLst/>
              </a:prstGeom>
              <a:noFill/>
            </p:spPr>
            <p:txBody>
              <a:bodyPr wrap="none" rtlCol="0">
                <a:spAutoFit/>
              </a:bodyPr>
              <a:lstStyle/>
              <a:p>
                <a:r>
                  <a:rPr lang="en-US" sz="1600" b="1" dirty="0" smtClean="0">
                    <a:ln>
                      <a:solidFill>
                        <a:schemeClr val="tx1"/>
                      </a:solidFill>
                    </a:ln>
                    <a:solidFill>
                      <a:schemeClr val="bg1"/>
                    </a:solidFill>
                    <a:effectLst>
                      <a:outerShdw blurRad="38100" dist="38100" dir="2700000" algn="tl">
                        <a:srgbClr val="000000">
                          <a:alpha val="43137"/>
                        </a:srgbClr>
                      </a:outerShdw>
                    </a:effectLst>
                  </a:rPr>
                  <a:t>Cloning</a:t>
                </a:r>
                <a:endParaRPr lang="en-US" sz="1600" b="1" dirty="0">
                  <a:ln>
                    <a:solidFill>
                      <a:schemeClr val="tx1"/>
                    </a:solidFill>
                  </a:ln>
                  <a:solidFill>
                    <a:schemeClr val="bg1"/>
                  </a:solidFill>
                  <a:effectLst>
                    <a:outerShdw blurRad="38100" dist="38100" dir="2700000" algn="tl">
                      <a:srgbClr val="000000">
                        <a:alpha val="43137"/>
                      </a:srgbClr>
                    </a:outerShdw>
                  </a:effectLst>
                </a:endParaRPr>
              </a:p>
            </p:txBody>
          </p:sp>
          <p:sp>
            <p:nvSpPr>
              <p:cNvPr id="41" name="TextBox 40"/>
              <p:cNvSpPr txBox="1"/>
              <p:nvPr/>
            </p:nvSpPr>
            <p:spPr>
              <a:xfrm rot="431049">
                <a:off x="4986168" y="2975075"/>
                <a:ext cx="997389" cy="253916"/>
              </a:xfrm>
              <a:prstGeom prst="rect">
                <a:avLst/>
              </a:prstGeom>
              <a:noFill/>
            </p:spPr>
            <p:txBody>
              <a:bodyPr wrap="none" rtlCol="0">
                <a:spAutoFit/>
              </a:bodyPr>
              <a:lstStyle/>
              <a:p>
                <a:r>
                  <a:rPr lang="en-US" sz="1600" i="1" dirty="0" smtClean="0">
                    <a:ln>
                      <a:solidFill>
                        <a:schemeClr val="tx1"/>
                      </a:solidFill>
                    </a:ln>
                    <a:solidFill>
                      <a:schemeClr val="bg1"/>
                    </a:solidFill>
                    <a:effectLst>
                      <a:outerShdw blurRad="38100" dist="38100" dir="2700000" algn="tl">
                        <a:srgbClr val="000000">
                          <a:alpha val="43137"/>
                        </a:srgbClr>
                      </a:outerShdw>
                    </a:effectLst>
                  </a:rPr>
                  <a:t>(Humans)</a:t>
                </a:r>
                <a:endParaRPr lang="en-US" sz="1600" i="1" dirty="0">
                  <a:ln>
                    <a:solidFill>
                      <a:schemeClr val="tx1"/>
                    </a:solidFill>
                  </a:ln>
                  <a:solidFill>
                    <a:schemeClr val="bg1"/>
                  </a:solidFill>
                  <a:effectLst>
                    <a:outerShdw blurRad="38100" dist="38100" dir="2700000" algn="tl">
                      <a:srgbClr val="000000">
                        <a:alpha val="43137"/>
                      </a:srgbClr>
                    </a:outerShdw>
                  </a:effectLst>
                </a:endParaRPr>
              </a:p>
            </p:txBody>
          </p:sp>
        </p:grpSp>
        <p:cxnSp>
          <p:nvCxnSpPr>
            <p:cNvPr id="63" name="Straight Connector 62"/>
            <p:cNvCxnSpPr/>
            <p:nvPr/>
          </p:nvCxnSpPr>
          <p:spPr>
            <a:xfrm>
              <a:off x="5364787" y="2835441"/>
              <a:ext cx="1337542" cy="251053"/>
            </a:xfrm>
            <a:prstGeom prst="line">
              <a:avLst/>
            </a:prstGeom>
            <a:ln w="28575">
              <a:solidFill>
                <a:schemeClr val="accent6">
                  <a:lumMod val="50000"/>
                </a:schemeClr>
              </a:solidFill>
              <a:headEnd type="oval" w="med" len="med"/>
              <a:tailEnd type="triangle"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rot="620156">
              <a:off x="5468482" y="2801891"/>
              <a:ext cx="1224694" cy="253916"/>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1" dirty="0" smtClean="0">
                  <a:ln>
                    <a:solidFill>
                      <a:schemeClr val="tx1"/>
                    </a:solidFill>
                  </a:ln>
                  <a:solidFill>
                    <a:schemeClr val="bg1"/>
                  </a:solidFill>
                  <a:effectLst>
                    <a:outerShdw blurRad="38100" dist="38100" dir="2700000" algn="tl">
                      <a:srgbClr val="000000">
                        <a:alpha val="43137"/>
                      </a:srgbClr>
                    </a:outerShdw>
                  </a:effectLst>
                </a:rPr>
                <a:t>de-Extintion</a:t>
              </a:r>
              <a:endParaRPr lang="en-US" sz="1600" b="1" dirty="0">
                <a:ln>
                  <a:solidFill>
                    <a:schemeClr val="tx1"/>
                  </a:solidFill>
                </a:ln>
                <a:solidFill>
                  <a:schemeClr val="bg1"/>
                </a:solidFill>
                <a:effectLst>
                  <a:outerShdw blurRad="38100" dist="38100" dir="2700000" algn="tl">
                    <a:srgbClr val="000000">
                      <a:alpha val="43137"/>
                    </a:srgbClr>
                  </a:outerShdw>
                </a:effectLst>
              </a:endParaRPr>
            </a:p>
          </p:txBody>
        </p:sp>
      </p:grpSp>
      <p:sp>
        <p:nvSpPr>
          <p:cNvPr id="15363" name="Title 15362"/>
          <p:cNvSpPr>
            <a:spLocks noGrp="1"/>
          </p:cNvSpPr>
          <p:nvPr>
            <p:ph type="title"/>
          </p:nvPr>
        </p:nvSpPr>
        <p:spPr/>
        <p:txBody>
          <a:bodyPr/>
          <a:lstStyle/>
          <a:p>
            <a:r>
              <a:rPr lang="en-US" dirty="0" smtClean="0"/>
              <a:t>BioTechnology</a:t>
            </a:r>
            <a:endParaRPr lang="en-US" dirty="0"/>
          </a:p>
        </p:txBody>
      </p:sp>
      <p:sp>
        <p:nvSpPr>
          <p:cNvPr id="36" name="Footer Placeholder 4"/>
          <p:cNvSpPr txBox="1">
            <a:spLocks/>
          </p:cNvSpPr>
          <p:nvPr/>
        </p:nvSpPr>
        <p:spPr>
          <a:xfrm>
            <a:off x="3124200" y="6356351"/>
            <a:ext cx="2895600" cy="366183"/>
          </a:xfrm>
          <a:prstGeom prst="rect">
            <a:avLst/>
          </a:prstGeom>
        </p:spPr>
        <p:txBody>
          <a:bodyPr vert="horz" lIns="91440" tIns="45720" rIns="91440" bIns="45720" rtlCol="0" anchor="ctr"/>
          <a:lstStyle>
            <a:defPPr>
              <a:defRPr lang="en-US"/>
            </a:defPPr>
            <a:lvl1pPr algn="ct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defRPr/>
            </a:pPr>
            <a:r>
              <a:rPr lang="en-US" smtClean="0"/>
              <a:t>Copyright </a:t>
            </a:r>
            <a:r>
              <a:rPr lang="en-US" i="1" smtClean="0"/>
              <a:t>JLWFutures</a:t>
            </a:r>
            <a:r>
              <a:rPr lang="en-US" smtClean="0"/>
              <a:t> 2014</a:t>
            </a:r>
            <a:endParaRPr lang="en-US" dirty="0"/>
          </a:p>
        </p:txBody>
      </p:sp>
    </p:spTree>
    <p:extLst>
      <p:ext uri="{BB962C8B-B14F-4D97-AF65-F5344CB8AC3E}">
        <p14:creationId xmlns:p14="http://schemas.microsoft.com/office/powerpoint/2010/main" val="387429600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2000"/>
                                        <p:tgtEl>
                                          <p:spTgt spid="34"/>
                                        </p:tgtEl>
                                      </p:cBhvr>
                                    </p:animEffect>
                                  </p:childTnLst>
                                </p:cTn>
                              </p:par>
                              <p:par>
                                <p:cTn id="8" presetID="8" presetClass="emph" presetSubtype="0" fill="hold" nodeType="withEffect">
                                  <p:stCondLst>
                                    <p:cond delay="0"/>
                                  </p:stCondLst>
                                  <p:childTnLst>
                                    <p:animRot by="21600000">
                                      <p:cBhvr>
                                        <p:cTn id="9" dur="2000" fill="hold"/>
                                        <p:tgtEl>
                                          <p:spTgt spid="34"/>
                                        </p:tgtEl>
                                        <p:attrNameLst>
                                          <p:attrName>r</p:attrName>
                                        </p:attrNameLst>
                                      </p:cBhvr>
                                    </p:animRot>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par>
                          <p:cTn id="13" fill="hold">
                            <p:stCondLst>
                              <p:cond delay="2000"/>
                            </p:stCondLst>
                            <p:childTnLst>
                              <p:par>
                                <p:cTn id="14" presetID="22" presetClass="entr" presetSubtype="8" fill="hold" nodeType="afterEffect">
                                  <p:stCondLst>
                                    <p:cond delay="0"/>
                                  </p:stCondLst>
                                  <p:childTnLst>
                                    <p:set>
                                      <p:cBhvr>
                                        <p:cTn id="15" dur="1" fill="hold">
                                          <p:stCondLst>
                                            <p:cond delay="0"/>
                                          </p:stCondLst>
                                        </p:cTn>
                                        <p:tgtEl>
                                          <p:spTgt spid="15361"/>
                                        </p:tgtEl>
                                        <p:attrNameLst>
                                          <p:attrName>style.visibility</p:attrName>
                                        </p:attrNameLst>
                                      </p:cBhvr>
                                      <p:to>
                                        <p:strVal val="visible"/>
                                      </p:to>
                                    </p:set>
                                    <p:animEffect transition="in" filter="wipe(left)">
                                      <p:cBhvr>
                                        <p:cTn id="16" dur="1000"/>
                                        <p:tgtEl>
                                          <p:spTgt spid="15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18267</TotalTime>
  <Words>684</Words>
  <Application>Microsoft Office PowerPoint</Application>
  <PresentationFormat>On-screen Show (4:3)</PresentationFormat>
  <Paragraphs>249</Paragraphs>
  <Slides>23</Slides>
  <Notes>3</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Kondratieff Cycles</vt:lpstr>
      <vt:lpstr>Kondratieff Cycles</vt:lpstr>
      <vt:lpstr>Kondratieff Cycles</vt:lpstr>
      <vt:lpstr>Kondratieff Cycles</vt:lpstr>
      <vt:lpstr>Kondratieff Cycles</vt:lpstr>
      <vt:lpstr>Kondratieff Cycles</vt:lpstr>
      <vt:lpstr>Kondratieff Cycles</vt:lpstr>
      <vt:lpstr>BioTechnology</vt:lpstr>
      <vt:lpstr>BioTechnology</vt:lpstr>
      <vt:lpstr>Nano Technology</vt:lpstr>
      <vt:lpstr>Nano Technology</vt:lpstr>
      <vt:lpstr>Energy Technology</vt:lpstr>
      <vt:lpstr>Energy Technology</vt:lpstr>
      <vt:lpstr>Robotics Technology</vt:lpstr>
      <vt:lpstr>Robotics Technology</vt:lpstr>
      <vt:lpstr>Robotics Technology</vt:lpstr>
      <vt:lpstr>Information Technology 2</vt:lpstr>
      <vt:lpstr>Information Technology 2</vt:lpstr>
      <vt:lpstr>Information Technology 2</vt:lpstr>
      <vt:lpstr>Challenges &amp; Opportunities</vt:lpstr>
      <vt:lpstr>Recommended Reading on these topics</vt:lpstr>
      <vt:lpstr>Q&amp;A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WacPCx68</dc:creator>
  <cp:lastModifiedBy>OIT</cp:lastModifiedBy>
  <cp:revision>129</cp:revision>
  <cp:lastPrinted>2014-05-13T20:06:52Z</cp:lastPrinted>
  <dcterms:created xsi:type="dcterms:W3CDTF">2013-09-02T20:27:19Z</dcterms:created>
  <dcterms:modified xsi:type="dcterms:W3CDTF">2014-07-23T22:10:05Z</dcterms:modified>
</cp:coreProperties>
</file>